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80" r:id="rId2"/>
    <p:sldId id="301" r:id="rId3"/>
    <p:sldId id="281" r:id="rId4"/>
    <p:sldId id="282" r:id="rId5"/>
    <p:sldId id="306" r:id="rId6"/>
    <p:sldId id="283" r:id="rId7"/>
    <p:sldId id="304" r:id="rId8"/>
    <p:sldId id="305" r:id="rId9"/>
    <p:sldId id="285" r:id="rId10"/>
    <p:sldId id="303" r:id="rId11"/>
    <p:sldId id="286" r:id="rId12"/>
    <p:sldId id="287" r:id="rId13"/>
    <p:sldId id="289" r:id="rId14"/>
    <p:sldId id="290" r:id="rId15"/>
    <p:sldId id="288" r:id="rId16"/>
    <p:sldId id="307" r:id="rId17"/>
    <p:sldId id="308" r:id="rId18"/>
    <p:sldId id="293" r:id="rId19"/>
    <p:sldId id="294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298" r:id="rId29"/>
    <p:sldId id="299" r:id="rId30"/>
    <p:sldId id="300" r:id="rId31"/>
  </p:sldIdLst>
  <p:sldSz cx="12192000" cy="6858000"/>
  <p:notesSz cx="6858000" cy="9144000"/>
  <p:embeddedFontLst>
    <p:embeddedFont>
      <p:font typeface="思源黑体 CN Light" panose="02010600030101010101" charset="-122"/>
      <p:regular r:id="rId33"/>
    </p:embeddedFont>
    <p:embeddedFont>
      <p:font typeface="思源黑体 CN Medium" panose="02010600030101010101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4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4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B2050-2502-7BA8-1DC2-F9341B63C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13A2B5-8C29-2C8D-23F2-E0268AE445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28A9B3-3911-1819-F08E-BCACBCD3473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6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9B194-BC1D-67E6-30FE-84FCFCEE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62FA4B-0F35-73B5-A56C-375A26121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5662C4-803F-59FB-5A28-5842FB85804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70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>
            <p:ph type="title"/>
          </p:nvPr>
        </p:nvSpPr>
        <p:spPr>
          <a:xfrm>
            <a:off x="838200" y="1609450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2025/10/29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8" name="矩形 11"/>
          <p:cNvSpPr/>
          <p:nvPr userDrawn="1"/>
        </p:nvSpPr>
        <p:spPr>
          <a:xfrm rot="5400000">
            <a:off x="-301489" y="301488"/>
            <a:ext cx="808383" cy="205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2025/10/29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ED00F14E-286B-4D3B-8FE9-DD12097888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1" name="矩形 6"/>
          <p:cNvSpPr/>
          <p:nvPr userDrawn="1"/>
        </p:nvSpPr>
        <p:spPr>
          <a:xfrm>
            <a:off x="205410" y="-1"/>
            <a:ext cx="11986592" cy="8118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2097152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409" y="10628"/>
            <a:ext cx="2752725" cy="790575"/>
          </a:xfrm>
          <a:prstGeom prst="rect">
            <a:avLst/>
          </a:prstGeom>
        </p:spPr>
      </p:pic>
      <p:sp>
        <p:nvSpPr>
          <p:cNvPr id="1048582" name="矩形 9"/>
          <p:cNvSpPr/>
          <p:nvPr userDrawn="1"/>
        </p:nvSpPr>
        <p:spPr>
          <a:xfrm rot="5400000">
            <a:off x="-303215" y="303212"/>
            <a:ext cx="811835" cy="2054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矩形 9"/>
          <p:cNvSpPr/>
          <p:nvPr/>
        </p:nvSpPr>
        <p:spPr>
          <a:xfrm>
            <a:off x="0" y="848139"/>
            <a:ext cx="12192000" cy="368410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0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1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2" name="矩形 19"/>
          <p:cNvSpPr/>
          <p:nvPr/>
        </p:nvSpPr>
        <p:spPr>
          <a:xfrm>
            <a:off x="210290" y="923551"/>
            <a:ext cx="11678653" cy="636871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593" name="圆: 空心 20"/>
          <p:cNvSpPr/>
          <p:nvPr/>
        </p:nvSpPr>
        <p:spPr>
          <a:xfrm>
            <a:off x="10796873" y="2959808"/>
            <a:ext cx="777276" cy="77727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4" name="矩形 21"/>
          <p:cNvSpPr/>
          <p:nvPr/>
        </p:nvSpPr>
        <p:spPr>
          <a:xfrm>
            <a:off x="0" y="848139"/>
            <a:ext cx="12192000" cy="6146846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595" name="文本框 3"/>
          <p:cNvSpPr txBox="1"/>
          <p:nvPr/>
        </p:nvSpPr>
        <p:spPr>
          <a:xfrm>
            <a:off x="10056853" y="632040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by</a:t>
            </a:r>
            <a:r>
              <a:rPr lang="zh-CN" altLang="en-US" sz="2400" dirty="0"/>
              <a:t>：苏一涵</a:t>
            </a:r>
          </a:p>
        </p:txBody>
      </p:sp>
      <p:sp>
        <p:nvSpPr>
          <p:cNvPr id="1048596" name="文本框 1"/>
          <p:cNvSpPr txBox="1"/>
          <p:nvPr/>
        </p:nvSpPr>
        <p:spPr>
          <a:xfrm>
            <a:off x="6175375" y="3496311"/>
            <a:ext cx="5675630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1" algn="ctr"/>
            <a:r>
              <a:rPr lang="en-US" altLang="zh-CN" sz="32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sym typeface="+mn-ea"/>
              </a:rPr>
              <a:t>——</a:t>
            </a:r>
            <a:r>
              <a:rPr lang="zh-CN" altLang="en-US" sz="32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sym typeface="+mn-ea"/>
              </a:rPr>
              <a:t>报告展示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  <a:sym typeface="+mn-ea"/>
            </a:endParaRPr>
          </a:p>
        </p:txBody>
      </p:sp>
      <p:sp>
        <p:nvSpPr>
          <p:cNvPr id="1048597" name="文本框 2"/>
          <p:cNvSpPr txBox="1"/>
          <p:nvPr/>
        </p:nvSpPr>
        <p:spPr>
          <a:xfrm>
            <a:off x="1072181" y="1433263"/>
            <a:ext cx="8879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kumimoji="0" lang="en-US" altLang="zh-CN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SafeGen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：文本到图像模型色情内容生成防御方案</a:t>
            </a:r>
          </a:p>
          <a:p>
            <a:pPr lvl="1" algn="ctr"/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048598" name="文本框 5"/>
          <p:cNvSpPr txBox="1"/>
          <p:nvPr/>
        </p:nvSpPr>
        <p:spPr>
          <a:xfrm>
            <a:off x="2824213" y="4648433"/>
            <a:ext cx="6450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作者：</a:t>
            </a:r>
            <a:r>
              <a:rPr lang="en-US" altLang="zh-CN" sz="2400" dirty="0" err="1"/>
              <a:t>Xinfeng</a:t>
            </a:r>
            <a:r>
              <a:rPr lang="en-US" altLang="zh-CN" sz="2400" dirty="0"/>
              <a:t> Li</a:t>
            </a:r>
            <a:r>
              <a:rPr lang="zh-CN" altLang="en-US" sz="2400" dirty="0"/>
              <a:t>、</a:t>
            </a:r>
            <a:r>
              <a:rPr lang="en-US" altLang="zh-CN" sz="2400" dirty="0"/>
              <a:t>Yuchen Yang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Jiangyi</a:t>
            </a:r>
            <a:r>
              <a:rPr lang="en-US" altLang="zh-CN" sz="2400" dirty="0"/>
              <a:t> Deng</a:t>
            </a:r>
            <a:endParaRPr lang="zh-CN" altLang="en-US" sz="2400" dirty="0"/>
          </a:p>
          <a:p>
            <a:pPr algn="l"/>
            <a:endParaRPr lang="zh-CN" altLang="en-US" sz="2400" dirty="0"/>
          </a:p>
        </p:txBody>
      </p:sp>
      <p:sp>
        <p:nvSpPr>
          <p:cNvPr id="1048599" name="文本框 7"/>
          <p:cNvSpPr txBox="1"/>
          <p:nvPr/>
        </p:nvSpPr>
        <p:spPr>
          <a:xfrm>
            <a:off x="3948617" y="5357040"/>
            <a:ext cx="4294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ym typeface="+mn-ea"/>
              </a:rPr>
              <a:t>通讯作者：</a:t>
            </a:r>
            <a:r>
              <a:rPr lang="en-US" altLang="zh-CN" sz="2000" dirty="0">
                <a:sym typeface="+mn-ea"/>
              </a:rPr>
              <a:t>Chen Yan &amp; </a:t>
            </a:r>
            <a:r>
              <a:rPr lang="en-US" altLang="zh-CN" sz="2000" dirty="0" err="1">
                <a:sym typeface="+mn-ea"/>
              </a:rPr>
              <a:t>Yanjiao</a:t>
            </a:r>
            <a:r>
              <a:rPr lang="en-US" altLang="zh-CN" sz="2000" dirty="0">
                <a:sym typeface="+mn-ea"/>
              </a:rPr>
              <a:t> Chen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38"/>
          <p:cNvGrpSpPr/>
          <p:nvPr/>
        </p:nvGrpSpPr>
        <p:grpSpPr>
          <a:xfrm>
            <a:off x="1394575" y="6092761"/>
            <a:ext cx="2376356" cy="973743"/>
            <a:chOff x="-981780" y="3313290"/>
            <a:chExt cx="2376356" cy="973743"/>
          </a:xfrm>
        </p:grpSpPr>
        <p:sp>
          <p:nvSpPr>
            <p:cNvPr id="1048647" name="文本框 39"/>
            <p:cNvSpPr txBox="1"/>
            <p:nvPr/>
          </p:nvSpPr>
          <p:spPr>
            <a:xfrm>
              <a:off x="-755265" y="3313290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48" name="文本框 40"/>
            <p:cNvSpPr txBox="1"/>
            <p:nvPr/>
          </p:nvSpPr>
          <p:spPr>
            <a:xfrm>
              <a:off x="-981780" y="3905069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3" name="组合 41"/>
          <p:cNvGrpSpPr/>
          <p:nvPr/>
        </p:nvGrpSpPr>
        <p:grpSpPr>
          <a:xfrm>
            <a:off x="6079956" y="1425929"/>
            <a:ext cx="2376356" cy="942467"/>
            <a:chOff x="1343976" y="1535854"/>
            <a:chExt cx="2376356" cy="942467"/>
          </a:xfrm>
        </p:grpSpPr>
        <p:sp>
          <p:nvSpPr>
            <p:cNvPr id="1048649" name="文本框 42"/>
            <p:cNvSpPr txBox="1"/>
            <p:nvPr/>
          </p:nvSpPr>
          <p:spPr>
            <a:xfrm>
              <a:off x="1643379" y="1535854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50" name="文本框 43"/>
            <p:cNvSpPr txBox="1"/>
            <p:nvPr/>
          </p:nvSpPr>
          <p:spPr>
            <a:xfrm>
              <a:off x="1343976" y="2096357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51" name="矩形 1"/>
          <p:cNvSpPr/>
          <p:nvPr/>
        </p:nvSpPr>
        <p:spPr>
          <a:xfrm>
            <a:off x="86139" y="954302"/>
            <a:ext cx="4121877" cy="44769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扩散模型的核心逻辑：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52" name="矩形 2"/>
          <p:cNvSpPr/>
          <p:nvPr/>
        </p:nvSpPr>
        <p:spPr>
          <a:xfrm>
            <a:off x="-15018" y="948315"/>
            <a:ext cx="4223034" cy="477613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8EDB1E-144B-3CD0-19B0-AAC6C9525D6B}"/>
              </a:ext>
            </a:extLst>
          </p:cNvPr>
          <p:cNvSpPr txBox="1"/>
          <p:nvPr/>
        </p:nvSpPr>
        <p:spPr>
          <a:xfrm>
            <a:off x="86139" y="1598210"/>
            <a:ext cx="114814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扩散模型本质：区别于 </a:t>
            </a:r>
            <a:r>
              <a:rPr lang="en-US" altLang="zh-CN" sz="2000" dirty="0"/>
              <a:t>GAN</a:t>
            </a:r>
            <a:r>
              <a:rPr lang="zh-CN" altLang="en-US" sz="2000" dirty="0"/>
              <a:t>（</a:t>
            </a:r>
            <a:r>
              <a:rPr lang="en-US" altLang="zh-CN" sz="2000" dirty="0"/>
              <a:t>Goodfellow et al., </a:t>
            </a:r>
            <a:r>
              <a:rPr lang="en-US" altLang="zh-CN" sz="2000" dirty="0" err="1"/>
              <a:t>NeurIPS</a:t>
            </a:r>
            <a:r>
              <a:rPr lang="en-US" altLang="zh-CN" sz="2000" dirty="0"/>
              <a:t> ’14</a:t>
            </a:r>
            <a:r>
              <a:rPr lang="zh-CN" altLang="en-US" sz="2000" dirty="0"/>
              <a:t>）、</a:t>
            </a:r>
            <a:r>
              <a:rPr lang="en-US" altLang="zh-CN" sz="2000" dirty="0"/>
              <a:t>VAE</a:t>
            </a:r>
            <a:r>
              <a:rPr lang="zh-CN" altLang="en-US" sz="2000" dirty="0"/>
              <a:t>（</a:t>
            </a:r>
            <a:r>
              <a:rPr lang="en-US" altLang="zh-CN" sz="2000" dirty="0"/>
              <a:t>Kingma et al., ICLR ’14</a:t>
            </a:r>
            <a:r>
              <a:rPr lang="zh-CN" altLang="en-US" sz="2000" dirty="0"/>
              <a:t>）的 “一步生成”，扩散模型通过迭代去噪逐步优化图像质量，是 </a:t>
            </a:r>
            <a:r>
              <a:rPr lang="en-US" altLang="zh-CN" sz="2000" dirty="0"/>
              <a:t>T2I </a:t>
            </a:r>
            <a:r>
              <a:rPr lang="zh-CN" altLang="en-US" sz="2000" dirty="0"/>
              <a:t>模型高保真生成的核心（</a:t>
            </a:r>
            <a:r>
              <a:rPr lang="en-US" altLang="zh-CN" sz="2000" dirty="0"/>
              <a:t>Ho et al., </a:t>
            </a:r>
            <a:r>
              <a:rPr lang="en-US" altLang="zh-CN" sz="2000" dirty="0" err="1"/>
              <a:t>NeurIPS</a:t>
            </a:r>
            <a:r>
              <a:rPr lang="en-US" altLang="zh-CN" sz="2000" dirty="0"/>
              <a:t> ’20</a:t>
            </a:r>
            <a:r>
              <a:rPr lang="zh-CN" altLang="en-US" sz="2000" dirty="0"/>
              <a:t>）。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258B080-65EC-BA81-BEB0-4364BA83A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ter"/>
              </a:rPr>
              <a:t>初始状态：\(x_T \sim N(0, I^2)\)（纯噪声，Ho et al., 2020）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4326EA-6782-6972-6F23-5E4C8898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0" y="2645366"/>
            <a:ext cx="5667375" cy="5143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4DD814-493D-AFA3-928B-98B5A4E3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0" y="3101553"/>
            <a:ext cx="8172450" cy="7715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F37CE3-7767-69A6-98B0-B0B7F08FF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72" y="3888892"/>
            <a:ext cx="9182100" cy="5905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9FD0B94-A2CA-26D7-5A20-C5383C3EB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772" y="5025285"/>
            <a:ext cx="4857750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矩形 21"/>
          <p:cNvSpPr/>
          <p:nvPr/>
        </p:nvSpPr>
        <p:spPr>
          <a:xfrm rot="5400000" flipV="1">
            <a:off x="3411181" y="4265257"/>
            <a:ext cx="5086745" cy="981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cxnSp>
        <p:nvCxnSpPr>
          <p:cNvPr id="3145728" name="直接连接符 30"/>
          <p:cNvCxnSpPr/>
          <p:nvPr/>
        </p:nvCxnSpPr>
        <p:spPr>
          <a:xfrm>
            <a:off x="-53376" y="1770936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5" name="椭圆 31"/>
          <p:cNvSpPr/>
          <p:nvPr/>
        </p:nvSpPr>
        <p:spPr>
          <a:xfrm>
            <a:off x="2349500" y="1555750"/>
            <a:ext cx="466090" cy="4305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46" name="椭圆 32"/>
          <p:cNvSpPr/>
          <p:nvPr/>
        </p:nvSpPr>
        <p:spPr>
          <a:xfrm>
            <a:off x="9008110" y="1541145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2" name="组合 38"/>
          <p:cNvGrpSpPr/>
          <p:nvPr/>
        </p:nvGrpSpPr>
        <p:grpSpPr>
          <a:xfrm>
            <a:off x="1394575" y="6092761"/>
            <a:ext cx="2376356" cy="973743"/>
            <a:chOff x="-981780" y="3313290"/>
            <a:chExt cx="2376356" cy="973743"/>
          </a:xfrm>
        </p:grpSpPr>
        <p:sp>
          <p:nvSpPr>
            <p:cNvPr id="1048647" name="文本框 39"/>
            <p:cNvSpPr txBox="1"/>
            <p:nvPr/>
          </p:nvSpPr>
          <p:spPr>
            <a:xfrm>
              <a:off x="-755265" y="3313290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48" name="文本框 40"/>
            <p:cNvSpPr txBox="1"/>
            <p:nvPr/>
          </p:nvSpPr>
          <p:spPr>
            <a:xfrm>
              <a:off x="-981780" y="3905069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3" name="组合 41"/>
          <p:cNvGrpSpPr/>
          <p:nvPr/>
        </p:nvGrpSpPr>
        <p:grpSpPr>
          <a:xfrm>
            <a:off x="6079956" y="1425929"/>
            <a:ext cx="2376356" cy="942467"/>
            <a:chOff x="1343976" y="1535854"/>
            <a:chExt cx="2376356" cy="942467"/>
          </a:xfrm>
        </p:grpSpPr>
        <p:sp>
          <p:nvSpPr>
            <p:cNvPr id="1048649" name="文本框 42"/>
            <p:cNvSpPr txBox="1"/>
            <p:nvPr/>
          </p:nvSpPr>
          <p:spPr>
            <a:xfrm>
              <a:off x="1643379" y="1535854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50" name="文本框 43"/>
            <p:cNvSpPr txBox="1"/>
            <p:nvPr/>
          </p:nvSpPr>
          <p:spPr>
            <a:xfrm>
              <a:off x="1343976" y="2096357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51" name="矩形 1"/>
          <p:cNvSpPr/>
          <p:nvPr/>
        </p:nvSpPr>
        <p:spPr>
          <a:xfrm>
            <a:off x="86139" y="954301"/>
            <a:ext cx="6634257" cy="44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Stable Diffusion </a:t>
            </a: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的双层注意力机制：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52" name="矩形 2"/>
          <p:cNvSpPr/>
          <p:nvPr/>
        </p:nvSpPr>
        <p:spPr>
          <a:xfrm>
            <a:off x="-15018" y="948315"/>
            <a:ext cx="6735414" cy="490777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EF10FA1-50FF-2385-AB3D-55F2BC2D3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96" y="1966800"/>
            <a:ext cx="5539665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输入：用户提示经 CLIP 编码器（Radford et al., ICML ’21）编码为文本嵌入c；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作用：将文本语义注入 U-Net，引导图像与文本对齐（对应公式 2 中\(\epsilon_U(z_t,c,t)\)）；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文献支撑：Radford 等人（2021）提出的 CLIP 模型实现 “文本 - 图像跨模态对齐”，是 T2I 模型文本引导的基础（Li et al., CCS ’24 §1-67）。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B775CFB-FE0A-3781-A600-02E91A4D7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796" y="1911527"/>
            <a:ext cx="5354898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ter"/>
              </a:rPr>
              <a:t>输入：仅处理视觉 latent \(z_t\)；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ter"/>
              </a:rPr>
              <a:t>作用：保证生成图像贴近真实视觉分布（对应公式 2 中\(\epsilon_U(z_t,t)\)）；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ter"/>
              </a:rPr>
              <a:t>文献支撑：Vaswani 等人（2017）在《Attention is All you Need》中提出自注意力机制，其全局感知能力可捕捉像素间长程依赖，是 T2I 模型视觉质量的关键（Li et al., CCS ’24 §1-81）。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08C046-1EDB-F48C-7A6A-1BCC96E98934}"/>
              </a:ext>
            </a:extLst>
          </p:cNvPr>
          <p:cNvSpPr txBox="1"/>
          <p:nvPr/>
        </p:nvSpPr>
        <p:spPr>
          <a:xfrm>
            <a:off x="1044640" y="1986123"/>
            <a:ext cx="3533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rgbClr val="000000"/>
                </a:solidFill>
                <a:effectLst/>
                <a:latin typeface="Inter"/>
              </a:rPr>
              <a:t>交叉注意力层（文本依赖）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4A35B2-3A62-EF55-62E7-BCEB652B6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27" y="4303206"/>
            <a:ext cx="3805289" cy="19684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5CB28D-6526-CC38-3B2C-8DB7432E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13" y="6237519"/>
            <a:ext cx="3070132" cy="3819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4CC9F4-A4B8-16FD-F66A-6D3491C22E58}"/>
              </a:ext>
            </a:extLst>
          </p:cNvPr>
          <p:cNvSpPr txBox="1"/>
          <p:nvPr/>
        </p:nvSpPr>
        <p:spPr>
          <a:xfrm>
            <a:off x="7971031" y="1986123"/>
            <a:ext cx="276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rgbClr val="000000"/>
                </a:solidFill>
                <a:effectLst/>
                <a:latin typeface="Inter"/>
              </a:rPr>
              <a:t>自注意力层（视觉依赖）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A2A7530-951B-CA8D-F587-25077453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617" y="4426315"/>
            <a:ext cx="3593255" cy="1845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0EA372-DCB8-F82E-3551-F6F51BD89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444" y="6382976"/>
            <a:ext cx="13716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矩形 27"/>
          <p:cNvSpPr/>
          <p:nvPr/>
        </p:nvSpPr>
        <p:spPr>
          <a:xfrm>
            <a:off x="5307400" y="2450180"/>
            <a:ext cx="1577200" cy="1080000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D88A8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59" name="矩形 48"/>
          <p:cNvSpPr/>
          <p:nvPr/>
        </p:nvSpPr>
        <p:spPr>
          <a:xfrm>
            <a:off x="7794859" y="2331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培养方案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64" name="文本框 57"/>
          <p:cNvSpPr txBox="1"/>
          <p:nvPr/>
        </p:nvSpPr>
        <p:spPr>
          <a:xfrm>
            <a:off x="6470648" y="1062642"/>
            <a:ext cx="2376356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kern="1200" cap="none" spc="0" normalizeH="0" baseline="0" noProof="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65" name="矩形 1"/>
          <p:cNvSpPr/>
          <p:nvPr/>
        </p:nvSpPr>
        <p:spPr>
          <a:xfrm>
            <a:off x="86139" y="954302"/>
            <a:ext cx="4556882" cy="44376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分类器：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Free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引导机制</a:t>
            </a:r>
          </a:p>
        </p:txBody>
      </p:sp>
      <p:sp>
        <p:nvSpPr>
          <p:cNvPr id="1048666" name="矩形 2"/>
          <p:cNvSpPr/>
          <p:nvPr/>
        </p:nvSpPr>
        <p:spPr>
          <a:xfrm>
            <a:off x="-15019" y="948316"/>
            <a:ext cx="4658039" cy="449747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3145729" name="直接连接符 6"/>
          <p:cNvCxnSpPr/>
          <p:nvPr/>
        </p:nvCxnSpPr>
        <p:spPr>
          <a:xfrm>
            <a:off x="256673" y="1536651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E57363F-4467-1FA6-47C7-033BF19BA848}"/>
              </a:ext>
            </a:extLst>
          </p:cNvPr>
          <p:cNvSpPr txBox="1"/>
          <p:nvPr/>
        </p:nvSpPr>
        <p:spPr>
          <a:xfrm>
            <a:off x="157162" y="1654488"/>
            <a:ext cx="7501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该机制用于平衡 “文本语义对齐” 与 “图像真实度”，核心公式为：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88DA88-7BC9-3261-4A63-DA0A0B39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" y="2075369"/>
            <a:ext cx="8353425" cy="485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88B0C6-F4F1-A47D-CA21-5543DE4EF099}"/>
              </a:ext>
            </a:extLst>
          </p:cNvPr>
          <p:cNvSpPr txBox="1"/>
          <p:nvPr/>
        </p:nvSpPr>
        <p:spPr>
          <a:xfrm>
            <a:off x="534880" y="2727796"/>
            <a:ext cx="6112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effectLst/>
                <a:latin typeface="Inter"/>
              </a:rPr>
              <a:t>其中，                    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B2F6E3-2313-9BB0-7DE3-0F3A269C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05" y="2702762"/>
            <a:ext cx="1057275" cy="342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AE4BB-3606-95B4-CACB-12AF7D9C7F86}"/>
              </a:ext>
            </a:extLst>
          </p:cNvPr>
          <p:cNvSpPr txBox="1"/>
          <p:nvPr/>
        </p:nvSpPr>
        <p:spPr>
          <a:xfrm>
            <a:off x="2390469" y="2676330"/>
            <a:ext cx="6112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为无条件去噪过程（无文本引导），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97B1318-1DC8-78FA-0BBF-A95A3E321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007" y="2632585"/>
            <a:ext cx="4943475" cy="381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3FD1F4A-B08C-8884-7D29-6BEE65A12C0C}"/>
              </a:ext>
            </a:extLst>
          </p:cNvPr>
          <p:cNvSpPr txBox="1"/>
          <p:nvPr/>
        </p:nvSpPr>
        <p:spPr>
          <a:xfrm>
            <a:off x="338459" y="3212314"/>
            <a:ext cx="8609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effectLst/>
                <a:latin typeface="Inter"/>
              </a:rPr>
              <a:t>SafeGen</a:t>
            </a:r>
            <a:r>
              <a:rPr lang="en-US" altLang="zh-CN" b="0" i="0" dirty="0">
                <a:effectLst/>
                <a:latin typeface="Inter"/>
              </a:rPr>
              <a:t> </a:t>
            </a:r>
            <a:r>
              <a:rPr lang="zh-CN" altLang="en-US" b="0" i="0" dirty="0">
                <a:effectLst/>
                <a:latin typeface="Inter"/>
              </a:rPr>
              <a:t>仅调节无条件过程，确保即使文本引导恶意，视觉层面也无法生成色情内容</a:t>
            </a:r>
            <a:endParaRPr lang="zh-CN" altLang="en-US" dirty="0"/>
          </a:p>
        </p:txBody>
      </p:sp>
      <p:pic>
        <p:nvPicPr>
          <p:cNvPr id="3077" name="Picture 5" descr="分类器集成方法与流程">
            <a:extLst>
              <a:ext uri="{FF2B5EF4-FFF2-40B4-BE49-F238E27FC236}">
                <a16:creationId xmlns:a16="http://schemas.microsoft.com/office/drawing/2014/main" id="{5381851C-DA7C-1D34-EBFF-EDD84FE6C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58" y="3728909"/>
            <a:ext cx="4252522" cy="29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76" name="矩形 3"/>
          <p:cNvSpPr/>
          <p:nvPr/>
        </p:nvSpPr>
        <p:spPr>
          <a:xfrm>
            <a:off x="0" y="2807368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算法设计</a:t>
            </a:r>
          </a:p>
        </p:txBody>
      </p:sp>
      <p:sp>
        <p:nvSpPr>
          <p:cNvPr id="1048678" name="文本框 6"/>
          <p:cNvSpPr txBox="1"/>
          <p:nvPr/>
        </p:nvSpPr>
        <p:spPr>
          <a:xfrm>
            <a:off x="4371748" y="1635380"/>
            <a:ext cx="368202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48679" name="矩形 8"/>
          <p:cNvSpPr/>
          <p:nvPr/>
        </p:nvSpPr>
        <p:spPr>
          <a:xfrm>
            <a:off x="240631" y="2869097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680" name="矩形 9"/>
          <p:cNvSpPr/>
          <p:nvPr/>
        </p:nvSpPr>
        <p:spPr>
          <a:xfrm>
            <a:off x="329352" y="2981738"/>
            <a:ext cx="11408444" cy="17500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矩形 19"/>
          <p:cNvSpPr/>
          <p:nvPr/>
        </p:nvSpPr>
        <p:spPr>
          <a:xfrm>
            <a:off x="256540" y="1958809"/>
            <a:ext cx="11678920" cy="444881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682" name="矩形 1"/>
          <p:cNvSpPr/>
          <p:nvPr/>
        </p:nvSpPr>
        <p:spPr>
          <a:xfrm>
            <a:off x="86139" y="954302"/>
            <a:ext cx="4128052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SafeGen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核心思想：</a:t>
            </a:r>
          </a:p>
        </p:txBody>
      </p:sp>
      <p:sp>
        <p:nvSpPr>
          <p:cNvPr id="1048683" name="矩形 2"/>
          <p:cNvSpPr/>
          <p:nvPr/>
        </p:nvSpPr>
        <p:spPr>
          <a:xfrm>
            <a:off x="-15019" y="948316"/>
            <a:ext cx="4294363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E165C7-0070-A019-809D-4F605D99B4A4}"/>
              </a:ext>
            </a:extLst>
          </p:cNvPr>
          <p:cNvSpPr txBox="1"/>
          <p:nvPr/>
        </p:nvSpPr>
        <p:spPr>
          <a:xfrm>
            <a:off x="287869" y="2586774"/>
            <a:ext cx="11547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通过调节 </a:t>
            </a:r>
            <a:r>
              <a:rPr lang="en-US" altLang="zh-CN" b="0" i="0" dirty="0">
                <a:effectLst/>
                <a:latin typeface="Inter"/>
              </a:rPr>
              <a:t>Stable Diffusion </a:t>
            </a:r>
            <a:r>
              <a:rPr lang="zh-CN" altLang="en-US" b="0" i="0" dirty="0">
                <a:effectLst/>
                <a:latin typeface="Inter"/>
              </a:rPr>
              <a:t>的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视觉自注意力层</a:t>
            </a:r>
            <a:r>
              <a:rPr lang="zh-CN" altLang="en-US" b="0" i="0" dirty="0">
                <a:effectLst/>
                <a:latin typeface="Inter"/>
              </a:rPr>
              <a:t>，从模型内部移除色情视觉表征，实现 “文本无关防御”</a:t>
            </a:r>
            <a:r>
              <a:rPr lang="en-US" altLang="zh-CN" b="0" i="0" dirty="0">
                <a:effectLst/>
                <a:latin typeface="Inter"/>
              </a:rPr>
              <a:t>—— </a:t>
            </a:r>
            <a:r>
              <a:rPr lang="zh-CN" altLang="en-US" b="0" i="0" dirty="0">
                <a:effectLst/>
                <a:latin typeface="Inter"/>
              </a:rPr>
              <a:t>无需依赖文本过滤，直接切断 “恶意文本→色情视觉” 的关联，抵御所有对抗性提示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471E07-1641-2CE0-E78F-190B5CCF6FB6}"/>
              </a:ext>
            </a:extLst>
          </p:cNvPr>
          <p:cNvSpPr txBox="1"/>
          <p:nvPr/>
        </p:nvSpPr>
        <p:spPr>
          <a:xfrm>
            <a:off x="321815" y="3938404"/>
            <a:ext cx="114797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系统集成特性</a:t>
            </a:r>
            <a:r>
              <a:rPr lang="en-US" altLang="zh-CN" b="1" dirty="0"/>
              <a:t>:</a:t>
            </a:r>
          </a:p>
          <a:p>
            <a:r>
              <a:rPr lang="en-US" altLang="zh-CN" dirty="0" err="1"/>
              <a:t>SafeGen</a:t>
            </a:r>
            <a:r>
              <a:rPr lang="en-US" altLang="zh-CN" dirty="0"/>
              <a:t> </a:t>
            </a:r>
            <a:r>
              <a:rPr lang="zh-CN" altLang="en-US" dirty="0"/>
              <a:t>可与现有文本依赖防御（</a:t>
            </a:r>
            <a:r>
              <a:rPr lang="en-US" altLang="zh-CN" dirty="0"/>
              <a:t>ESD</a:t>
            </a:r>
            <a:r>
              <a:rPr lang="zh-CN" altLang="en-US" dirty="0"/>
              <a:t>、</a:t>
            </a:r>
            <a:r>
              <a:rPr lang="en-US" altLang="zh-CN" dirty="0"/>
              <a:t>SLD</a:t>
            </a:r>
            <a:r>
              <a:rPr lang="zh-CN" altLang="en-US" dirty="0"/>
              <a:t>）无缝结合：</a:t>
            </a:r>
            <a:r>
              <a:rPr lang="en-US" altLang="zh-CN" dirty="0" err="1"/>
              <a:t>SafeGen</a:t>
            </a:r>
            <a:r>
              <a:rPr lang="en-US" altLang="zh-CN" dirty="0"/>
              <a:t> </a:t>
            </a:r>
            <a:r>
              <a:rPr lang="zh-CN" altLang="en-US" dirty="0"/>
              <a:t>调节 “无条件视觉过程”，现有方法调节 “有条件文本过程”，二者无冲突且协同增强 </a:t>
            </a:r>
            <a:r>
              <a:rPr lang="en-US" altLang="zh-CN" dirty="0"/>
              <a:t>—— </a:t>
            </a:r>
            <a:r>
              <a:rPr lang="zh-CN" altLang="en-US" dirty="0"/>
              <a:t>例如与 </a:t>
            </a:r>
            <a:r>
              <a:rPr lang="en-US" altLang="zh-CN" dirty="0"/>
              <a:t>SLD</a:t>
            </a:r>
            <a:r>
              <a:rPr lang="zh-CN" altLang="en-US" dirty="0"/>
              <a:t>（</a:t>
            </a:r>
            <a:r>
              <a:rPr lang="en-US" altLang="zh-CN" dirty="0"/>
              <a:t>Max</a:t>
            </a:r>
            <a:r>
              <a:rPr lang="zh-CN" altLang="en-US" dirty="0"/>
              <a:t>）结合后，色情移除率（</a:t>
            </a:r>
            <a:r>
              <a:rPr lang="en-US" altLang="zh-CN" dirty="0"/>
              <a:t>NRR</a:t>
            </a:r>
            <a:r>
              <a:rPr lang="zh-CN" altLang="en-US" dirty="0"/>
              <a:t>）从 </a:t>
            </a:r>
            <a:r>
              <a:rPr lang="en-US" altLang="zh-CN" dirty="0"/>
              <a:t>92.8% </a:t>
            </a:r>
            <a:r>
              <a:rPr lang="zh-CN" altLang="en-US" dirty="0"/>
              <a:t>提升至 </a:t>
            </a:r>
            <a:r>
              <a:rPr lang="en-US" altLang="zh-CN" dirty="0"/>
              <a:t>98.2%</a:t>
            </a:r>
            <a:r>
              <a:rPr lang="zh-CN" altLang="en-US" dirty="0"/>
              <a:t>，同时保持良性图像质量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矩形 1"/>
          <p:cNvSpPr/>
          <p:nvPr/>
        </p:nvSpPr>
        <p:spPr>
          <a:xfrm>
            <a:off x="86139" y="954302"/>
            <a:ext cx="340580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关键技术细节：</a:t>
            </a:r>
          </a:p>
        </p:txBody>
      </p:sp>
      <p:sp>
        <p:nvSpPr>
          <p:cNvPr id="1048669" name="矩形 2"/>
          <p:cNvSpPr/>
          <p:nvPr/>
        </p:nvSpPr>
        <p:spPr>
          <a:xfrm>
            <a:off x="-15018" y="948316"/>
            <a:ext cx="3578088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70" name="椭圆 10"/>
          <p:cNvSpPr/>
          <p:nvPr/>
        </p:nvSpPr>
        <p:spPr>
          <a:xfrm>
            <a:off x="1993522" y="1652477"/>
            <a:ext cx="1264583" cy="116174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数据准备</a:t>
            </a:r>
          </a:p>
        </p:txBody>
      </p:sp>
      <p:sp>
        <p:nvSpPr>
          <p:cNvPr id="1048671" name="椭圆 11"/>
          <p:cNvSpPr/>
          <p:nvPr/>
        </p:nvSpPr>
        <p:spPr>
          <a:xfrm>
            <a:off x="2139296" y="1523515"/>
            <a:ext cx="1352652" cy="1432749"/>
          </a:xfrm>
          <a:prstGeom prst="ellipse">
            <a:avLst/>
          </a:prstGeom>
          <a:noFill/>
          <a:ln>
            <a:gradFill flip="none" rotWithShape="1">
              <a:gsLst>
                <a:gs pos="59000">
                  <a:schemeClr val="accent5">
                    <a:lumMod val="40000"/>
                    <a:lumOff val="60000"/>
                    <a:alpha val="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145730" name="直接连接符 12"/>
          <p:cNvCxnSpPr/>
          <p:nvPr/>
        </p:nvCxnSpPr>
        <p:spPr>
          <a:xfrm>
            <a:off x="256673" y="1536651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2" name="矩形 13"/>
          <p:cNvSpPr/>
          <p:nvPr/>
        </p:nvSpPr>
        <p:spPr>
          <a:xfrm rot="5400000">
            <a:off x="3899600" y="4279547"/>
            <a:ext cx="5205525" cy="4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BDE966-BD0A-ED49-E9C4-C0C72ED0F1DA}"/>
              </a:ext>
            </a:extLst>
          </p:cNvPr>
          <p:cNvSpPr txBox="1"/>
          <p:nvPr/>
        </p:nvSpPr>
        <p:spPr>
          <a:xfrm>
            <a:off x="86139" y="2969400"/>
            <a:ext cx="6296289" cy="315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为实现 “纯图像调节”（无需文本 </a:t>
            </a:r>
            <a:r>
              <a:rPr lang="en-US" altLang="zh-CN" dirty="0"/>
              <a:t>- </a:t>
            </a:r>
            <a:r>
              <a:rPr lang="zh-CN" altLang="en-US" dirty="0"/>
              <a:t>图像配对数据），构建三类图像构成的训练三元组：</a:t>
            </a:r>
          </a:p>
          <a:p>
            <a:r>
              <a:rPr lang="en-US" altLang="zh-CN" b="1" dirty="0"/>
              <a:t>Nude </a:t>
            </a:r>
            <a:r>
              <a:rPr lang="zh-CN" altLang="en-US" b="1" dirty="0"/>
              <a:t>图像</a:t>
            </a:r>
            <a:r>
              <a:rPr lang="zh-CN" altLang="en-US" dirty="0"/>
              <a:t>：来自 </a:t>
            </a:r>
            <a:r>
              <a:rPr lang="en-US" altLang="zh-CN" dirty="0"/>
              <a:t>NSFW </a:t>
            </a:r>
            <a:r>
              <a:rPr lang="zh-CN" altLang="en-US" dirty="0"/>
              <a:t>数据集，含各类色情图像，提供色情视觉样本；</a:t>
            </a:r>
          </a:p>
          <a:p>
            <a:r>
              <a:rPr lang="en-US" altLang="zh-CN" b="1" dirty="0"/>
              <a:t>Censored </a:t>
            </a:r>
            <a:r>
              <a:rPr lang="zh-CN" altLang="en-US" b="1" dirty="0"/>
              <a:t>图像</a:t>
            </a:r>
            <a:r>
              <a:rPr lang="zh-CN" altLang="en-US" dirty="0"/>
              <a:t>：用马赛克神经网络（</a:t>
            </a:r>
            <a:r>
              <a:rPr lang="en-US" altLang="zh-CN" dirty="0"/>
              <a:t>Anti-</a:t>
            </a:r>
            <a:r>
              <a:rPr lang="en-US" altLang="zh-CN" dirty="0" err="1"/>
              <a:t>DeepNude</a:t>
            </a:r>
            <a:r>
              <a:rPr lang="zh-CN" altLang="en-US" dirty="0"/>
              <a:t>）自动为 </a:t>
            </a:r>
            <a:r>
              <a:rPr lang="en-US" altLang="zh-CN" dirty="0"/>
              <a:t>Nude </a:t>
            </a:r>
            <a:r>
              <a:rPr lang="zh-CN" altLang="en-US" dirty="0"/>
              <a:t>图像添加厚马赛克，消除色情视觉特征；</a:t>
            </a:r>
          </a:p>
          <a:p>
            <a:r>
              <a:rPr lang="en-US" altLang="zh-CN" b="1" dirty="0"/>
              <a:t>Benign </a:t>
            </a:r>
            <a:r>
              <a:rPr lang="zh-CN" altLang="en-US" b="1" dirty="0"/>
              <a:t>图像</a:t>
            </a:r>
            <a:r>
              <a:rPr lang="zh-CN" altLang="en-US" dirty="0"/>
              <a:t>：来自 </a:t>
            </a:r>
            <a:r>
              <a:rPr lang="en-US" altLang="zh-CN" dirty="0"/>
              <a:t>Human Detection </a:t>
            </a:r>
            <a:r>
              <a:rPr lang="zh-CN" altLang="en-US" dirty="0"/>
              <a:t>数据集，含日常无害图像（如人物、动物、风景），避免模型过度防御影响良性生成。</a:t>
            </a:r>
          </a:p>
          <a:p>
            <a:r>
              <a:rPr lang="zh-CN" altLang="en-US" dirty="0"/>
              <a:t>仅需 </a:t>
            </a:r>
            <a:r>
              <a:rPr lang="en-US" altLang="zh-CN" dirty="0"/>
              <a:t>100 </a:t>
            </a:r>
            <a:r>
              <a:rPr lang="zh-CN" altLang="en-US" dirty="0"/>
              <a:t>组随机三元组即可完成模型调节，轻量化且无需重训整个模型</a:t>
            </a:r>
          </a:p>
        </p:txBody>
      </p:sp>
      <p:sp>
        <p:nvSpPr>
          <p:cNvPr id="4" name="椭圆 10">
            <a:extLst>
              <a:ext uri="{FF2B5EF4-FFF2-40B4-BE49-F238E27FC236}">
                <a16:creationId xmlns:a16="http://schemas.microsoft.com/office/drawing/2014/main" id="{9DADA72B-ECDA-2B51-F754-22CB3B4AF7BE}"/>
              </a:ext>
            </a:extLst>
          </p:cNvPr>
          <p:cNvSpPr/>
          <p:nvPr/>
        </p:nvSpPr>
        <p:spPr>
          <a:xfrm>
            <a:off x="8880486" y="1699644"/>
            <a:ext cx="1264583" cy="11617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双损失函数优化</a:t>
            </a:r>
          </a:p>
        </p:txBody>
      </p:sp>
      <p:sp>
        <p:nvSpPr>
          <p:cNvPr id="5" name="椭圆 11">
            <a:extLst>
              <a:ext uri="{FF2B5EF4-FFF2-40B4-BE49-F238E27FC236}">
                <a16:creationId xmlns:a16="http://schemas.microsoft.com/office/drawing/2014/main" id="{D428C436-2AEC-A9A5-EECC-2B53CAD88381}"/>
              </a:ext>
            </a:extLst>
          </p:cNvPr>
          <p:cNvSpPr/>
          <p:nvPr/>
        </p:nvSpPr>
        <p:spPr>
          <a:xfrm flipH="1">
            <a:off x="8615496" y="1655475"/>
            <a:ext cx="1199901" cy="1250080"/>
          </a:xfrm>
          <a:prstGeom prst="ellipse">
            <a:avLst/>
          </a:prstGeom>
          <a:noFill/>
          <a:ln>
            <a:gradFill flip="none" rotWithShape="1">
              <a:gsLst>
                <a:gs pos="59000">
                  <a:schemeClr val="accent5">
                    <a:lumMod val="40000"/>
                    <a:lumOff val="60000"/>
                    <a:alpha val="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D1570E-5ABF-C016-D6A0-20755F83C4A7}"/>
              </a:ext>
            </a:extLst>
          </p:cNvPr>
          <p:cNvSpPr txBox="1"/>
          <p:nvPr/>
        </p:nvSpPr>
        <p:spPr>
          <a:xfrm>
            <a:off x="6759259" y="2949724"/>
            <a:ext cx="5341301" cy="66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 </a:t>
            </a:r>
            <a:r>
              <a:rPr lang="en-US" altLang="zh-CN" dirty="0" err="1"/>
              <a:t>AdamW</a:t>
            </a:r>
            <a:r>
              <a:rPr lang="en-US" altLang="zh-CN" dirty="0"/>
              <a:t> </a:t>
            </a:r>
            <a:r>
              <a:rPr lang="zh-CN" altLang="en-US" dirty="0"/>
              <a:t>优化器调节自注意力层的</a:t>
            </a:r>
            <a:r>
              <a:rPr lang="en-US" altLang="zh-CN" dirty="0"/>
              <a:t>(WQ</a:t>
            </a:r>
            <a:r>
              <a:rPr lang="zh-CN" altLang="en-US" dirty="0"/>
              <a:t>、</a:t>
            </a:r>
            <a:r>
              <a:rPr lang="en-US" altLang="zh-CN" dirty="0"/>
              <a:t>WK</a:t>
            </a:r>
            <a:r>
              <a:rPr lang="zh-CN" altLang="en-US" dirty="0"/>
              <a:t>、</a:t>
            </a:r>
            <a:r>
              <a:rPr lang="en-US" altLang="zh-CN" dirty="0"/>
              <a:t>WV)</a:t>
            </a:r>
            <a:r>
              <a:rPr lang="zh-CN" altLang="en-US" dirty="0"/>
              <a:t>矩阵，平衡 “去色情” 与 “保良性” 双目标：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531AE3-A8B7-4A73-608A-AE4F0BA2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98" y="3800376"/>
            <a:ext cx="5565641" cy="23226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C5D01-D8D2-0FD8-04EA-8D4B78E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矩形 1">
            <a:extLst>
              <a:ext uri="{FF2B5EF4-FFF2-40B4-BE49-F238E27FC236}">
                <a16:creationId xmlns:a16="http://schemas.microsoft.com/office/drawing/2014/main" id="{235F6A65-68A5-8E03-53AF-6B9B47894D69}"/>
              </a:ext>
            </a:extLst>
          </p:cNvPr>
          <p:cNvSpPr/>
          <p:nvPr/>
        </p:nvSpPr>
        <p:spPr>
          <a:xfrm>
            <a:off x="86139" y="954302"/>
            <a:ext cx="340580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关键技术细节：</a:t>
            </a:r>
          </a:p>
        </p:txBody>
      </p:sp>
      <p:sp>
        <p:nvSpPr>
          <p:cNvPr id="1048669" name="矩形 2">
            <a:extLst>
              <a:ext uri="{FF2B5EF4-FFF2-40B4-BE49-F238E27FC236}">
                <a16:creationId xmlns:a16="http://schemas.microsoft.com/office/drawing/2014/main" id="{00E2A88B-FEF7-185E-74A0-B5E555196A15}"/>
              </a:ext>
            </a:extLst>
          </p:cNvPr>
          <p:cNvSpPr/>
          <p:nvPr/>
        </p:nvSpPr>
        <p:spPr>
          <a:xfrm>
            <a:off x="-15018" y="948316"/>
            <a:ext cx="3578088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3145730" name="直接连接符 12">
            <a:extLst>
              <a:ext uri="{FF2B5EF4-FFF2-40B4-BE49-F238E27FC236}">
                <a16:creationId xmlns:a16="http://schemas.microsoft.com/office/drawing/2014/main" id="{C5E7BF06-7542-1E68-C372-02B9F254436E}"/>
              </a:ext>
            </a:extLst>
          </p:cNvPr>
          <p:cNvCxnSpPr/>
          <p:nvPr/>
        </p:nvCxnSpPr>
        <p:spPr>
          <a:xfrm>
            <a:off x="256673" y="1536651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E622F7F1-4AE7-42B8-2A25-B6608A3B7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1" y="2230597"/>
            <a:ext cx="9515475" cy="28860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03B8526-E2D8-34C9-1265-0A4144E34398}"/>
              </a:ext>
            </a:extLst>
          </p:cNvPr>
          <p:cNvSpPr txBox="1"/>
          <p:nvPr/>
        </p:nvSpPr>
        <p:spPr>
          <a:xfrm>
            <a:off x="4988002" y="52467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实现过程</a:t>
            </a:r>
          </a:p>
        </p:txBody>
      </p:sp>
    </p:spTree>
    <p:extLst>
      <p:ext uri="{BB962C8B-B14F-4D97-AF65-F5344CB8AC3E}">
        <p14:creationId xmlns:p14="http://schemas.microsoft.com/office/powerpoint/2010/main" val="3157826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0B3B-E73B-D970-E8BE-BC252A82B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矩形 1">
            <a:extLst>
              <a:ext uri="{FF2B5EF4-FFF2-40B4-BE49-F238E27FC236}">
                <a16:creationId xmlns:a16="http://schemas.microsoft.com/office/drawing/2014/main" id="{E31F5116-9AD9-822E-6356-F30C064945AE}"/>
              </a:ext>
            </a:extLst>
          </p:cNvPr>
          <p:cNvSpPr/>
          <p:nvPr/>
        </p:nvSpPr>
        <p:spPr>
          <a:xfrm>
            <a:off x="86139" y="954302"/>
            <a:ext cx="340580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关键技术细节：</a:t>
            </a:r>
          </a:p>
        </p:txBody>
      </p:sp>
      <p:sp>
        <p:nvSpPr>
          <p:cNvPr id="1048669" name="矩形 2">
            <a:extLst>
              <a:ext uri="{FF2B5EF4-FFF2-40B4-BE49-F238E27FC236}">
                <a16:creationId xmlns:a16="http://schemas.microsoft.com/office/drawing/2014/main" id="{E4BB02C2-8CCC-B5BB-E4A7-1422C922A4AA}"/>
              </a:ext>
            </a:extLst>
          </p:cNvPr>
          <p:cNvSpPr/>
          <p:nvPr/>
        </p:nvSpPr>
        <p:spPr>
          <a:xfrm>
            <a:off x="-15018" y="948316"/>
            <a:ext cx="3578088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3145730" name="直接连接符 12">
            <a:extLst>
              <a:ext uri="{FF2B5EF4-FFF2-40B4-BE49-F238E27FC236}">
                <a16:creationId xmlns:a16="http://schemas.microsoft.com/office/drawing/2014/main" id="{968D4A48-B267-FF91-F837-ABAEE2A8B69A}"/>
              </a:ext>
            </a:extLst>
          </p:cNvPr>
          <p:cNvCxnSpPr/>
          <p:nvPr/>
        </p:nvCxnSpPr>
        <p:spPr>
          <a:xfrm>
            <a:off x="256673" y="1536651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507E204-4ACA-E7A6-D8C1-CE9F21A05A29}"/>
              </a:ext>
            </a:extLst>
          </p:cNvPr>
          <p:cNvSpPr txBox="1"/>
          <p:nvPr/>
        </p:nvSpPr>
        <p:spPr>
          <a:xfrm>
            <a:off x="2653175" y="5246703"/>
            <a:ext cx="631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SafeGen</a:t>
            </a:r>
            <a:r>
              <a:rPr lang="zh-CN" altLang="en-US" dirty="0"/>
              <a:t>能有效减少色情内容，同时保留高保真的良性生成内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99DABC-83D9-6915-6B08-27D874B9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99" y="1934429"/>
            <a:ext cx="5556776" cy="33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0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98" name="矩形 3"/>
          <p:cNvSpPr/>
          <p:nvPr/>
        </p:nvSpPr>
        <p:spPr>
          <a:xfrm>
            <a:off x="0" y="2807368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实验验证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00" name="文本框 6"/>
          <p:cNvSpPr txBox="1"/>
          <p:nvPr/>
        </p:nvSpPr>
        <p:spPr>
          <a:xfrm>
            <a:off x="4371113" y="1635380"/>
            <a:ext cx="368202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4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48701" name="矩形 8"/>
          <p:cNvSpPr/>
          <p:nvPr/>
        </p:nvSpPr>
        <p:spPr>
          <a:xfrm>
            <a:off x="240631" y="2869097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2" name="矩形 9"/>
          <p:cNvSpPr/>
          <p:nvPr/>
        </p:nvSpPr>
        <p:spPr>
          <a:xfrm>
            <a:off x="329352" y="2981738"/>
            <a:ext cx="11408444" cy="17500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/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/>
          <p:cNvSpPr/>
          <p:nvPr/>
        </p:nvSpPr>
        <p:spPr>
          <a:xfrm>
            <a:off x="67945" y="957580"/>
            <a:ext cx="2204738" cy="4343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实验设置：</a:t>
            </a:r>
          </a:p>
        </p:txBody>
      </p:sp>
      <p:sp>
        <p:nvSpPr>
          <p:cNvPr id="1048705" name="矩形 2"/>
          <p:cNvSpPr/>
          <p:nvPr/>
        </p:nvSpPr>
        <p:spPr>
          <a:xfrm>
            <a:off x="-17780" y="938530"/>
            <a:ext cx="2290463" cy="45339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F892A9-6B4E-BCBF-0193-CEA816E090AF}"/>
              </a:ext>
            </a:extLst>
          </p:cNvPr>
          <p:cNvSpPr txBox="1"/>
          <p:nvPr/>
        </p:nvSpPr>
        <p:spPr>
          <a:xfrm>
            <a:off x="240664" y="1553184"/>
            <a:ext cx="10842428" cy="1404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1500"/>
              </a:spcBef>
              <a:buNone/>
            </a:pPr>
            <a:r>
              <a:rPr lang="zh-CN" altLang="en-US" i="0" dirty="0">
                <a:solidFill>
                  <a:srgbClr val="000000"/>
                </a:solidFill>
                <a:effectLst/>
                <a:latin typeface="Inter"/>
              </a:rPr>
              <a:t>（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Inter"/>
              </a:rPr>
              <a:t>1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Inter"/>
              </a:rPr>
              <a:t>）基线方法（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Inter"/>
              </a:rPr>
              <a:t>8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Inter"/>
              </a:rPr>
              <a:t>种）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对照组：原始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Stable Diffusion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SD-V1.4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）；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外部防御：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SD-V2.1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（数据清洗重训）、图像安全过滤器；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内部文本依赖防御：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ESD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SLD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（含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Weak/Medium/Strong/Max 4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个安全等级）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F5ACC46-E197-84F5-FC10-F7A9FA9C4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5013"/>
              </p:ext>
            </p:extLst>
          </p:nvPr>
        </p:nvGraphicFramePr>
        <p:xfrm>
          <a:off x="272415" y="3377438"/>
          <a:ext cx="10515600" cy="23622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8161062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915057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423844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486779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1" dirty="0">
                          <a:solidFill>
                            <a:srgbClr val="000000"/>
                          </a:solidFill>
                          <a:effectLst/>
                        </a:rPr>
                        <a:t>数据集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40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4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00FB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2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1" dirty="0">
                          <a:solidFill>
                            <a:srgbClr val="000000"/>
                          </a:solidFill>
                          <a:effectLst/>
                        </a:rPr>
                        <a:t>类型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4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80FB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2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1">
                          <a:solidFill>
                            <a:srgbClr val="000000"/>
                          </a:solidFill>
                          <a:effectLst/>
                        </a:rPr>
                        <a:t>规模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80FB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E0F8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40F9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C00D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1">
                          <a:solidFill>
                            <a:srgbClr val="000000"/>
                          </a:solidFill>
                          <a:effectLst/>
                        </a:rPr>
                        <a:t>用途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E0F8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E0F8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E0F8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B018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b="0">
                          <a:effectLst/>
                        </a:rPr>
                        <a:t>I2P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2002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401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2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801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 dirty="0">
                          <a:effectLst/>
                        </a:rPr>
                        <a:t>手动对抗性提示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401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600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2015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931 </a:t>
                      </a:r>
                      <a:r>
                        <a:rPr lang="zh-CN" altLang="en-US" b="0">
                          <a:effectLst/>
                        </a:rPr>
                        <a:t>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600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FB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C00D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001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测试显式恶意提示防御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00FB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B018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C020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174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b="0">
                          <a:effectLst/>
                        </a:rPr>
                        <a:t>SneakyPrompt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801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C01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801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201B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优化对抗性提示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C01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A01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2015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2019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400 </a:t>
                      </a:r>
                      <a:r>
                        <a:rPr lang="zh-CN" altLang="en-US" b="0">
                          <a:effectLst/>
                        </a:rPr>
                        <a:t>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A01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001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C019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测试自适应恶意提示防御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C020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01B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932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b="0">
                          <a:effectLst/>
                        </a:rPr>
                        <a:t>NSFW-56k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201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201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201B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802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真实世界恶意提示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201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602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2019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A02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5.6 </a:t>
                      </a:r>
                      <a:r>
                        <a:rPr lang="zh-CN" altLang="en-US" b="0">
                          <a:effectLst/>
                        </a:rPr>
                        <a:t>万条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602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C019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602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测试真实场景防御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E01B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F027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3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b="0" dirty="0">
                          <a:effectLst/>
                        </a:rPr>
                        <a:t>COCO-25k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E022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C02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802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602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良性提示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C02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C02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A02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A02B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2.5 </a:t>
                      </a:r>
                      <a:r>
                        <a:rPr lang="zh-CN" altLang="en-US" b="0">
                          <a:effectLst/>
                        </a:rPr>
                        <a:t>万条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C02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602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029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 dirty="0">
                          <a:effectLst/>
                        </a:rPr>
                        <a:t>测试良性图像保留能力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F027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40F9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96148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D47FCBE-AFC7-3036-AD52-2D5233BE2367}"/>
              </a:ext>
            </a:extLst>
          </p:cNvPr>
          <p:cNvSpPr txBox="1"/>
          <p:nvPr/>
        </p:nvSpPr>
        <p:spPr>
          <a:xfrm>
            <a:off x="240664" y="5739638"/>
            <a:ext cx="11149385" cy="943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）评价指标</a:t>
            </a:r>
          </a:p>
          <a:p>
            <a:r>
              <a:rPr lang="zh-CN" altLang="en-US" dirty="0"/>
              <a:t>去色情效果：</a:t>
            </a:r>
            <a:r>
              <a:rPr lang="en-US" altLang="zh-CN" dirty="0"/>
              <a:t>NRR</a:t>
            </a:r>
            <a:r>
              <a:rPr lang="zh-CN" altLang="en-US" dirty="0"/>
              <a:t>（裸体移除率，越高越好）、</a:t>
            </a:r>
            <a:r>
              <a:rPr lang="en-US" altLang="zh-CN" dirty="0"/>
              <a:t>CLIP </a:t>
            </a:r>
            <a:r>
              <a:rPr lang="zh-CN" altLang="en-US" dirty="0"/>
              <a:t>分数（文本 </a:t>
            </a:r>
            <a:r>
              <a:rPr lang="en-US" altLang="zh-CN" dirty="0"/>
              <a:t>- </a:t>
            </a:r>
            <a:r>
              <a:rPr lang="zh-CN" altLang="en-US" dirty="0"/>
              <a:t>图像对齐度，越低越好）；</a:t>
            </a:r>
          </a:p>
          <a:p>
            <a:r>
              <a:rPr lang="zh-CN" altLang="en-US" dirty="0"/>
              <a:t>良性保留效果：</a:t>
            </a:r>
            <a:r>
              <a:rPr lang="en-US" altLang="zh-CN" dirty="0"/>
              <a:t>CLIP </a:t>
            </a:r>
            <a:r>
              <a:rPr lang="zh-CN" altLang="en-US" dirty="0"/>
              <a:t>分数（越高越好）、</a:t>
            </a:r>
            <a:r>
              <a:rPr lang="en-US" altLang="zh-CN" dirty="0"/>
              <a:t>LPIPS</a:t>
            </a:r>
            <a:r>
              <a:rPr lang="zh-CN" altLang="en-US" dirty="0"/>
              <a:t>（感知相似度，越低越好）、</a:t>
            </a:r>
            <a:r>
              <a:rPr lang="en-US" altLang="zh-CN" dirty="0"/>
              <a:t>FID</a:t>
            </a:r>
            <a:r>
              <a:rPr lang="zh-CN" altLang="en-US" dirty="0"/>
              <a:t>（分布相似度，越低越好）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F8D67A-C74A-0F59-1237-EFC48361258A}"/>
              </a:ext>
            </a:extLst>
          </p:cNvPr>
          <p:cNvSpPr txBox="1"/>
          <p:nvPr/>
        </p:nvSpPr>
        <p:spPr>
          <a:xfrm>
            <a:off x="240664" y="298272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）数据集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/>
          <p:cNvSpPr/>
          <p:nvPr/>
        </p:nvSpPr>
        <p:spPr>
          <a:xfrm>
            <a:off x="48" y="1017873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05CE458-60B7-3AA0-8460-9651EEDC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5A32A-90A3-A86E-451E-6152B6E8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D384F0C3-1229-E952-99DD-7401CA97D285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B424BC80-A83F-8A1D-01C4-4D50E9F287DE}"/>
              </a:ext>
            </a:extLst>
          </p:cNvPr>
          <p:cNvSpPr/>
          <p:nvPr/>
        </p:nvSpPr>
        <p:spPr>
          <a:xfrm>
            <a:off x="67945" y="957580"/>
            <a:ext cx="2977096" cy="4343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核心实验结果：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DE9C5F4C-9D7C-BD3E-49D1-862D35A66CC7}"/>
              </a:ext>
            </a:extLst>
          </p:cNvPr>
          <p:cNvSpPr/>
          <p:nvPr/>
        </p:nvSpPr>
        <p:spPr>
          <a:xfrm>
            <a:off x="-17780" y="938530"/>
            <a:ext cx="3062821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813528-F5EE-7F99-D658-90264DB3E539}"/>
              </a:ext>
            </a:extLst>
          </p:cNvPr>
          <p:cNvSpPr txBox="1"/>
          <p:nvPr/>
        </p:nvSpPr>
        <p:spPr>
          <a:xfrm>
            <a:off x="240665" y="1559560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色情内容移除效果：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F706DB-B568-4F27-A1BA-A2C5D74D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15" y="1947942"/>
            <a:ext cx="6016377" cy="41598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796DA63-2284-D209-C22C-97458BF8738E}"/>
              </a:ext>
            </a:extLst>
          </p:cNvPr>
          <p:cNvSpPr txBox="1"/>
          <p:nvPr/>
        </p:nvSpPr>
        <p:spPr>
          <a:xfrm>
            <a:off x="6504142" y="3474630"/>
            <a:ext cx="51520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Inter"/>
              </a:rPr>
              <a:t>NRR </a:t>
            </a:r>
            <a:r>
              <a:rPr lang="zh-CN" altLang="en-US" b="0" i="0" dirty="0">
                <a:effectLst/>
                <a:latin typeface="Inter"/>
              </a:rPr>
              <a:t>对比：</a:t>
            </a:r>
            <a:r>
              <a:rPr lang="en-US" altLang="zh-CN" b="0" i="0" dirty="0" err="1">
                <a:effectLst/>
                <a:latin typeface="Inter"/>
              </a:rPr>
              <a:t>SafeGen</a:t>
            </a:r>
            <a:r>
              <a:rPr lang="en-US" altLang="zh-CN" b="0" i="0" dirty="0">
                <a:effectLst/>
                <a:latin typeface="Inter"/>
              </a:rPr>
              <a:t> </a:t>
            </a:r>
            <a:r>
              <a:rPr lang="zh-CN" altLang="en-US" b="0" i="0" dirty="0">
                <a:effectLst/>
                <a:latin typeface="Inter"/>
              </a:rPr>
              <a:t>在所有数据集上表现最优，</a:t>
            </a:r>
            <a:r>
              <a:rPr lang="en-US" altLang="zh-CN" b="0" i="0" dirty="0">
                <a:effectLst/>
                <a:latin typeface="Inter"/>
              </a:rPr>
              <a:t>NSFW-56k</a:t>
            </a:r>
            <a:r>
              <a:rPr lang="zh-CN" altLang="en-US" b="0" i="0" dirty="0">
                <a:effectLst/>
                <a:latin typeface="Inter"/>
              </a:rPr>
              <a:t>（真实场景）达 </a:t>
            </a:r>
            <a:r>
              <a:rPr lang="en-US" altLang="zh-CN" b="0" i="0" dirty="0">
                <a:effectLst/>
                <a:latin typeface="Inter"/>
              </a:rPr>
              <a:t>99.4%</a:t>
            </a:r>
            <a:r>
              <a:rPr lang="zh-CN" altLang="en-US" b="0" i="0" dirty="0">
                <a:effectLst/>
                <a:latin typeface="Inter"/>
              </a:rPr>
              <a:t>，</a:t>
            </a:r>
            <a:r>
              <a:rPr lang="en-US" altLang="zh-CN" b="0" i="0" dirty="0" err="1">
                <a:effectLst/>
                <a:latin typeface="Inter"/>
              </a:rPr>
              <a:t>SneakyPrompt</a:t>
            </a:r>
            <a:r>
              <a:rPr lang="en-US" altLang="zh-CN" b="0" i="0" dirty="0">
                <a:effectLst/>
                <a:latin typeface="Inter"/>
              </a:rPr>
              <a:t>-N</a:t>
            </a:r>
            <a:r>
              <a:rPr lang="zh-CN" altLang="en-US" b="0" i="0" dirty="0">
                <a:effectLst/>
                <a:latin typeface="Inter"/>
              </a:rPr>
              <a:t>（优化对抗提示）达 </a:t>
            </a:r>
            <a:r>
              <a:rPr lang="en-US" altLang="zh-CN" b="0" i="0" dirty="0">
                <a:effectLst/>
                <a:latin typeface="Inter"/>
              </a:rPr>
              <a:t>98.2%</a:t>
            </a:r>
            <a:r>
              <a:rPr lang="zh-CN" altLang="en-US" b="0" i="0" dirty="0">
                <a:effectLst/>
                <a:latin typeface="Inter"/>
              </a:rPr>
              <a:t>，显著优于基线（</a:t>
            </a:r>
            <a:r>
              <a:rPr lang="en-US" altLang="zh-CN" b="0" i="0" dirty="0">
                <a:effectLst/>
                <a:latin typeface="Inter"/>
              </a:rPr>
              <a:t>SD-V2.1 NRR 66.4%</a:t>
            </a:r>
            <a:r>
              <a:rPr lang="zh-CN" altLang="en-US" b="0" i="0" dirty="0">
                <a:effectLst/>
                <a:latin typeface="Inter"/>
              </a:rPr>
              <a:t>、</a:t>
            </a:r>
            <a:r>
              <a:rPr lang="en-US" altLang="zh-CN" b="0" i="0" dirty="0">
                <a:effectLst/>
                <a:latin typeface="Inter"/>
              </a:rPr>
              <a:t>ESD NRR 74.4%</a:t>
            </a:r>
            <a:r>
              <a:rPr lang="zh-CN" altLang="en-US" b="0" i="0" dirty="0">
                <a:effectLst/>
                <a:latin typeface="Inter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966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A327C-10AB-F8B0-CECE-70991C03B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18285002-61D0-B071-B46D-FAAC9FD89457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8F1BD471-416C-EE92-00FC-A7A2C68C5876}"/>
              </a:ext>
            </a:extLst>
          </p:cNvPr>
          <p:cNvSpPr/>
          <p:nvPr/>
        </p:nvSpPr>
        <p:spPr>
          <a:xfrm>
            <a:off x="67945" y="957580"/>
            <a:ext cx="2977096" cy="4343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核心实验结果：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B78DEBD8-E283-3293-D0B3-1FC65C82FB5E}"/>
              </a:ext>
            </a:extLst>
          </p:cNvPr>
          <p:cNvSpPr/>
          <p:nvPr/>
        </p:nvSpPr>
        <p:spPr>
          <a:xfrm>
            <a:off x="-17780" y="938530"/>
            <a:ext cx="3062821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CA473A-641E-29E0-756D-B2CDE06C8901}"/>
              </a:ext>
            </a:extLst>
          </p:cNvPr>
          <p:cNvSpPr txBox="1"/>
          <p:nvPr/>
        </p:nvSpPr>
        <p:spPr>
          <a:xfrm>
            <a:off x="240665" y="1559560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色情内容移除效果：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A3535-805B-96EF-79FE-965BE879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" y="1947942"/>
            <a:ext cx="9801225" cy="36004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276235-FF35-E541-0DF7-38170F4ED1DD}"/>
              </a:ext>
            </a:extLst>
          </p:cNvPr>
          <p:cNvSpPr txBox="1"/>
          <p:nvPr/>
        </p:nvSpPr>
        <p:spPr>
          <a:xfrm>
            <a:off x="272415" y="5548393"/>
            <a:ext cx="9801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CLIP </a:t>
            </a:r>
            <a:r>
              <a:rPr lang="zh-CN" altLang="en-US" dirty="0"/>
              <a:t>分数对比：</a:t>
            </a:r>
            <a:r>
              <a:rPr lang="en-US" altLang="zh-CN" dirty="0" err="1"/>
              <a:t>SafeGen</a:t>
            </a:r>
            <a:r>
              <a:rPr lang="en-US" altLang="zh-CN" dirty="0"/>
              <a:t> </a:t>
            </a:r>
            <a:r>
              <a:rPr lang="zh-CN" altLang="en-US" dirty="0"/>
              <a:t>在 </a:t>
            </a:r>
            <a:r>
              <a:rPr lang="en-US" altLang="zh-CN" dirty="0"/>
              <a:t>NSFW-56k </a:t>
            </a:r>
            <a:r>
              <a:rPr lang="zh-CN" altLang="en-US" dirty="0"/>
              <a:t>中 </a:t>
            </a:r>
            <a:r>
              <a:rPr lang="en-US" altLang="zh-CN" dirty="0"/>
              <a:t>CLIP </a:t>
            </a:r>
            <a:r>
              <a:rPr lang="zh-CN" altLang="en-US" dirty="0"/>
              <a:t>分数仅 </a:t>
            </a:r>
            <a:r>
              <a:rPr lang="en-US" altLang="zh-CN" dirty="0"/>
              <a:t>17.16</a:t>
            </a:r>
            <a:r>
              <a:rPr lang="zh-CN" altLang="en-US" dirty="0"/>
              <a:t>，远低于原始 </a:t>
            </a:r>
            <a:r>
              <a:rPr lang="en-US" altLang="zh-CN" dirty="0"/>
              <a:t>SD </a:t>
            </a:r>
            <a:r>
              <a:rPr lang="zh-CN" altLang="en-US" dirty="0"/>
              <a:t>的 </a:t>
            </a:r>
            <a:r>
              <a:rPr lang="en-US" altLang="zh-CN" dirty="0"/>
              <a:t>26.61</a:t>
            </a:r>
            <a:r>
              <a:rPr lang="zh-CN" altLang="en-US" dirty="0"/>
              <a:t>，且对长提示（</a:t>
            </a:r>
            <a:r>
              <a:rPr lang="en-US" altLang="zh-CN" dirty="0"/>
              <a:t>70+ tokens</a:t>
            </a:r>
            <a:r>
              <a:rPr lang="zh-CN" altLang="en-US" dirty="0"/>
              <a:t>）鲁棒，分数波动仅 </a:t>
            </a:r>
            <a:r>
              <a:rPr lang="en-US" altLang="zh-CN" dirty="0"/>
              <a:t>2.67</a:t>
            </a:r>
            <a:r>
              <a:rPr lang="zh-CN" altLang="en-US" dirty="0"/>
              <a:t>（基线波动 </a:t>
            </a:r>
            <a:r>
              <a:rPr lang="en-US" altLang="zh-CN" dirty="0"/>
              <a:t>5~7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6608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FEEF-2BEF-ADF1-B2B2-A3B44E9C5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3A88EF7E-BAF2-090F-6ACB-709CF872CBDB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A4F656E0-BFD7-99BC-730D-1A00F6A6D6C4}"/>
              </a:ext>
            </a:extLst>
          </p:cNvPr>
          <p:cNvSpPr/>
          <p:nvPr/>
        </p:nvSpPr>
        <p:spPr>
          <a:xfrm>
            <a:off x="67945" y="957580"/>
            <a:ext cx="2977096" cy="4343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核心实验结果：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AC943D30-5A4F-F38D-65AD-97880BEA6016}"/>
              </a:ext>
            </a:extLst>
          </p:cNvPr>
          <p:cNvSpPr/>
          <p:nvPr/>
        </p:nvSpPr>
        <p:spPr>
          <a:xfrm>
            <a:off x="-17780" y="938530"/>
            <a:ext cx="3062821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1AB01D-EFD5-3893-D8CC-36917867495E}"/>
              </a:ext>
            </a:extLst>
          </p:cNvPr>
          <p:cNvSpPr txBox="1"/>
          <p:nvPr/>
        </p:nvSpPr>
        <p:spPr>
          <a:xfrm>
            <a:off x="240665" y="1559560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良性图像保留效果：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41B565-BA59-E982-B46D-C177540D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82" y="1928892"/>
            <a:ext cx="5398501" cy="36852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E1841E-DE7F-227F-6C9E-EE53C7B795BE}"/>
              </a:ext>
            </a:extLst>
          </p:cNvPr>
          <p:cNvSpPr txBox="1"/>
          <p:nvPr/>
        </p:nvSpPr>
        <p:spPr>
          <a:xfrm>
            <a:off x="554854" y="5540813"/>
            <a:ext cx="9272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SafeGen</a:t>
            </a:r>
            <a:r>
              <a:rPr lang="en-US" altLang="zh-CN" dirty="0"/>
              <a:t> </a:t>
            </a:r>
            <a:r>
              <a:rPr lang="zh-CN" altLang="en-US" dirty="0"/>
              <a:t>的良性生成指标与原始 </a:t>
            </a:r>
            <a:r>
              <a:rPr lang="en-US" altLang="zh-CN" dirty="0"/>
              <a:t>SD </a:t>
            </a:r>
            <a:r>
              <a:rPr lang="zh-CN" altLang="en-US" dirty="0"/>
              <a:t>几乎一致：</a:t>
            </a:r>
            <a:r>
              <a:rPr lang="en-US" altLang="zh-CN" dirty="0"/>
              <a:t>COCO-25k </a:t>
            </a:r>
            <a:r>
              <a:rPr lang="zh-CN" altLang="en-US" dirty="0"/>
              <a:t>数据集上，</a:t>
            </a:r>
            <a:r>
              <a:rPr lang="en-US" altLang="zh-CN" dirty="0"/>
              <a:t>CLIP </a:t>
            </a:r>
            <a:r>
              <a:rPr lang="zh-CN" altLang="en-US" dirty="0"/>
              <a:t>分数 </a:t>
            </a:r>
            <a:r>
              <a:rPr lang="en-US" altLang="zh-CN" dirty="0"/>
              <a:t>24.33</a:t>
            </a:r>
            <a:r>
              <a:rPr lang="zh-CN" altLang="en-US" dirty="0"/>
              <a:t>（原始 </a:t>
            </a:r>
            <a:r>
              <a:rPr lang="en-US" altLang="zh-CN" dirty="0"/>
              <a:t>SD 24.56</a:t>
            </a:r>
            <a:r>
              <a:rPr lang="zh-CN" altLang="en-US" dirty="0"/>
              <a:t>）、</a:t>
            </a:r>
            <a:r>
              <a:rPr lang="en-US" altLang="zh-CN" dirty="0"/>
              <a:t>LPIPS 0.787</a:t>
            </a:r>
            <a:r>
              <a:rPr lang="zh-CN" altLang="en-US" dirty="0"/>
              <a:t>（原始 </a:t>
            </a:r>
            <a:r>
              <a:rPr lang="en-US" altLang="zh-CN" dirty="0"/>
              <a:t>SD 0.782</a:t>
            </a:r>
            <a:r>
              <a:rPr lang="zh-CN" altLang="en-US" dirty="0"/>
              <a:t>）、</a:t>
            </a:r>
            <a:r>
              <a:rPr lang="en-US" altLang="zh-CN" dirty="0"/>
              <a:t>FID 20.31</a:t>
            </a:r>
            <a:r>
              <a:rPr lang="zh-CN" altLang="en-US" dirty="0"/>
              <a:t>（原始 </a:t>
            </a:r>
            <a:r>
              <a:rPr lang="en-US" altLang="zh-CN" dirty="0"/>
              <a:t>SD 20.05</a:t>
            </a:r>
            <a:r>
              <a:rPr lang="zh-CN" altLang="en-US" dirty="0"/>
              <a:t>）；而文本依赖方法（如 </a:t>
            </a:r>
            <a:r>
              <a:rPr lang="en-US" altLang="zh-CN" dirty="0"/>
              <a:t>SLD</a:t>
            </a:r>
            <a:r>
              <a:rPr lang="zh-CN" altLang="en-US" dirty="0"/>
              <a:t>（</a:t>
            </a:r>
            <a:r>
              <a:rPr lang="en-US" altLang="zh-CN" dirty="0"/>
              <a:t>Max</a:t>
            </a:r>
            <a:r>
              <a:rPr lang="zh-CN" altLang="en-US" dirty="0"/>
              <a:t>））</a:t>
            </a:r>
            <a:r>
              <a:rPr lang="en-US" altLang="zh-CN" dirty="0"/>
              <a:t>FID </a:t>
            </a:r>
            <a:r>
              <a:rPr lang="zh-CN" altLang="en-US" dirty="0"/>
              <a:t>达 </a:t>
            </a:r>
            <a:r>
              <a:rPr lang="en-US" altLang="zh-CN" dirty="0"/>
              <a:t>27.57</a:t>
            </a:r>
            <a:r>
              <a:rPr lang="zh-CN" altLang="en-US" dirty="0"/>
              <a:t>，显著损害良性图像质量</a:t>
            </a:r>
          </a:p>
        </p:txBody>
      </p:sp>
    </p:spTree>
    <p:extLst>
      <p:ext uri="{BB962C8B-B14F-4D97-AF65-F5344CB8AC3E}">
        <p14:creationId xmlns:p14="http://schemas.microsoft.com/office/powerpoint/2010/main" val="3034036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EE540-A598-F8C6-2420-8C595CF08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C163D104-4283-1F7F-BFF0-4EC10EAE20A4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86FECFC9-63B9-38E8-13EA-AADB702E7FA1}"/>
              </a:ext>
            </a:extLst>
          </p:cNvPr>
          <p:cNvSpPr/>
          <p:nvPr/>
        </p:nvSpPr>
        <p:spPr>
          <a:xfrm>
            <a:off x="67945" y="957580"/>
            <a:ext cx="2977096" cy="4343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核心实验结果：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D89010CD-04D1-E567-7418-7A510BB1D6CA}"/>
              </a:ext>
            </a:extLst>
          </p:cNvPr>
          <p:cNvSpPr/>
          <p:nvPr/>
        </p:nvSpPr>
        <p:spPr>
          <a:xfrm>
            <a:off x="-17780" y="938530"/>
            <a:ext cx="3062821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672BF0-DC88-CCC9-A944-E81EA5510C8E}"/>
              </a:ext>
            </a:extLst>
          </p:cNvPr>
          <p:cNvSpPr txBox="1"/>
          <p:nvPr/>
        </p:nvSpPr>
        <p:spPr>
          <a:xfrm>
            <a:off x="240665" y="1559560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与现有方法结合效果：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0A4832-66B7-F13D-2A38-1E77CDE4E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7" y="1928892"/>
            <a:ext cx="4857750" cy="40290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6DC5E3A-A8F0-A441-0479-48A94D682A4D}"/>
              </a:ext>
            </a:extLst>
          </p:cNvPr>
          <p:cNvSpPr txBox="1"/>
          <p:nvPr/>
        </p:nvSpPr>
        <p:spPr>
          <a:xfrm>
            <a:off x="714653" y="5900420"/>
            <a:ext cx="9317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SafeGen</a:t>
            </a:r>
            <a:r>
              <a:rPr lang="en-US" altLang="zh-CN" dirty="0"/>
              <a:t> </a:t>
            </a:r>
            <a:r>
              <a:rPr lang="zh-CN" altLang="en-US" dirty="0"/>
              <a:t>与文本依赖方法结合后防御效果显著提升：与 </a:t>
            </a:r>
            <a:r>
              <a:rPr lang="en-US" altLang="zh-CN" dirty="0"/>
              <a:t>SLD</a:t>
            </a:r>
            <a:r>
              <a:rPr lang="zh-CN" altLang="en-US" dirty="0"/>
              <a:t>（</a:t>
            </a:r>
            <a:r>
              <a:rPr lang="en-US" altLang="zh-CN" dirty="0"/>
              <a:t>Max</a:t>
            </a:r>
            <a:r>
              <a:rPr lang="zh-CN" altLang="en-US" dirty="0"/>
              <a:t>）结合后，</a:t>
            </a:r>
            <a:r>
              <a:rPr lang="en-US" altLang="zh-CN" dirty="0"/>
              <a:t>NRR </a:t>
            </a:r>
            <a:r>
              <a:rPr lang="zh-CN" altLang="en-US" dirty="0"/>
              <a:t>达 </a:t>
            </a:r>
            <a:r>
              <a:rPr lang="en-US" altLang="zh-CN" dirty="0"/>
              <a:t>98.2%</a:t>
            </a:r>
            <a:r>
              <a:rPr lang="zh-CN" altLang="en-US" dirty="0"/>
              <a:t>，良性 </a:t>
            </a:r>
            <a:r>
              <a:rPr lang="en-US" altLang="zh-CN" dirty="0"/>
              <a:t>CLIP </a:t>
            </a:r>
            <a:r>
              <a:rPr lang="zh-CN" altLang="en-US" dirty="0"/>
              <a:t>分数保持 </a:t>
            </a:r>
            <a:r>
              <a:rPr lang="en-US" altLang="zh-CN" dirty="0"/>
              <a:t>22.85</a:t>
            </a:r>
            <a:r>
              <a:rPr lang="zh-CN" altLang="en-US" dirty="0"/>
              <a:t>；与 </a:t>
            </a:r>
            <a:r>
              <a:rPr lang="en-US" altLang="zh-CN" dirty="0"/>
              <a:t>ESD </a:t>
            </a:r>
            <a:r>
              <a:rPr lang="zh-CN" altLang="en-US" dirty="0"/>
              <a:t>结合后，</a:t>
            </a:r>
            <a:r>
              <a:rPr lang="en-US" altLang="zh-CN" dirty="0"/>
              <a:t>NRR </a:t>
            </a:r>
            <a:r>
              <a:rPr lang="zh-CN" altLang="en-US" dirty="0"/>
              <a:t>达 </a:t>
            </a:r>
            <a:r>
              <a:rPr lang="en-US" altLang="zh-CN" dirty="0"/>
              <a:t>96.0%</a:t>
            </a:r>
            <a:r>
              <a:rPr lang="zh-CN" altLang="en-US" dirty="0"/>
              <a:t>，实现 “</a:t>
            </a:r>
            <a:r>
              <a:rPr lang="en-US" altLang="zh-CN" dirty="0"/>
              <a:t>1+1&gt;2” </a:t>
            </a:r>
            <a:r>
              <a:rPr lang="zh-CN" altLang="en-US" dirty="0"/>
              <a:t>的互补效果</a:t>
            </a:r>
          </a:p>
        </p:txBody>
      </p:sp>
    </p:spTree>
    <p:extLst>
      <p:ext uri="{BB962C8B-B14F-4D97-AF65-F5344CB8AC3E}">
        <p14:creationId xmlns:p14="http://schemas.microsoft.com/office/powerpoint/2010/main" val="428845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C146-E005-1A3D-A284-A7A99CD4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598CEEBD-331D-A1BD-5AC9-3C5237649F93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64211EC9-FD44-3363-A530-5F28A863ECB5}"/>
              </a:ext>
            </a:extLst>
          </p:cNvPr>
          <p:cNvSpPr/>
          <p:nvPr/>
        </p:nvSpPr>
        <p:spPr>
          <a:xfrm>
            <a:off x="67945" y="957580"/>
            <a:ext cx="3784964" cy="4152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大规模用户研究：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7EC67CA3-BCED-6BCA-EBC5-797942461E31}"/>
              </a:ext>
            </a:extLst>
          </p:cNvPr>
          <p:cNvSpPr/>
          <p:nvPr/>
        </p:nvSpPr>
        <p:spPr>
          <a:xfrm>
            <a:off x="-17780" y="938530"/>
            <a:ext cx="3870689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3229DB-C9A4-1A00-87AC-CD67DB0A03D1}"/>
              </a:ext>
            </a:extLst>
          </p:cNvPr>
          <p:cNvSpPr txBox="1"/>
          <p:nvPr/>
        </p:nvSpPr>
        <p:spPr>
          <a:xfrm>
            <a:off x="1488655" y="2224251"/>
            <a:ext cx="8085338" cy="326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性显式图像占比：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Inter"/>
              </a:rPr>
              <a:t>SafeGen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仅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0.08%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（原始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SD 96.67%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ESD 16.11%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）；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CD2F5C-487F-77FE-B942-F868FDF5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8" y="2555366"/>
            <a:ext cx="7154802" cy="37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66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CCC6C-32B2-E594-109D-03106EBD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5A8B3954-D8F9-60D5-BF46-BD3247AE601E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66D9C794-F9F6-74DA-903D-5ABDAD58965A}"/>
              </a:ext>
            </a:extLst>
          </p:cNvPr>
          <p:cNvSpPr/>
          <p:nvPr/>
        </p:nvSpPr>
        <p:spPr>
          <a:xfrm>
            <a:off x="67945" y="957580"/>
            <a:ext cx="3784964" cy="4152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大规模用户研究：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3D65179E-AB0A-B18E-ADD9-BA3CC9EDA4BE}"/>
              </a:ext>
            </a:extLst>
          </p:cNvPr>
          <p:cNvSpPr/>
          <p:nvPr/>
        </p:nvSpPr>
        <p:spPr>
          <a:xfrm>
            <a:off x="-17780" y="938530"/>
            <a:ext cx="3870689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C31EC3-2CC4-DF1D-3FA1-3659C5F60D53}"/>
              </a:ext>
            </a:extLst>
          </p:cNvPr>
          <p:cNvSpPr txBox="1"/>
          <p:nvPr/>
        </p:nvSpPr>
        <p:spPr>
          <a:xfrm>
            <a:off x="1245093" y="1765590"/>
            <a:ext cx="9905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良性图像自然度：</a:t>
            </a:r>
            <a:r>
              <a:rPr lang="en-US" altLang="zh-CN" b="0" i="0" dirty="0" err="1">
                <a:effectLst/>
                <a:latin typeface="Inter"/>
              </a:rPr>
              <a:t>SafeGen</a:t>
            </a:r>
            <a:r>
              <a:rPr lang="en-US" altLang="zh-CN" b="0" i="0" dirty="0">
                <a:effectLst/>
                <a:latin typeface="Inter"/>
              </a:rPr>
              <a:t> 8.46 </a:t>
            </a:r>
            <a:r>
              <a:rPr lang="zh-CN" altLang="en-US" b="0" i="0" dirty="0">
                <a:effectLst/>
                <a:latin typeface="Inter"/>
              </a:rPr>
              <a:t>分（满分 </a:t>
            </a:r>
            <a:r>
              <a:rPr lang="en-US" altLang="zh-CN" b="0" i="0" dirty="0">
                <a:effectLst/>
                <a:latin typeface="Inter"/>
              </a:rPr>
              <a:t>10</a:t>
            </a:r>
            <a:r>
              <a:rPr lang="zh-CN" altLang="en-US" b="0" i="0" dirty="0">
                <a:effectLst/>
                <a:latin typeface="Inter"/>
              </a:rPr>
              <a:t>，原始 </a:t>
            </a:r>
            <a:r>
              <a:rPr lang="en-US" altLang="zh-CN" b="0" i="0" dirty="0">
                <a:effectLst/>
                <a:latin typeface="Inter"/>
              </a:rPr>
              <a:t>SD 8.28 </a:t>
            </a:r>
            <a:r>
              <a:rPr lang="zh-CN" altLang="en-US" b="0" i="0" dirty="0">
                <a:effectLst/>
                <a:latin typeface="Inter"/>
              </a:rPr>
              <a:t>分），主观体验最优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D8A648-5992-8531-6B0D-616616B5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76" y="2134922"/>
            <a:ext cx="6613877" cy="397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58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FCE5B-AD53-70E5-C9D0-0628BCE64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309B26BE-302E-CFC9-1167-5AD330078CD2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046454E3-CCCE-5961-F4B2-C64B91DBD871}"/>
              </a:ext>
            </a:extLst>
          </p:cNvPr>
          <p:cNvSpPr/>
          <p:nvPr/>
        </p:nvSpPr>
        <p:spPr>
          <a:xfrm>
            <a:off x="67945" y="957580"/>
            <a:ext cx="3784964" cy="4152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大规模用户研究：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75D713CB-0A0E-D958-2441-722A3BD6EA5A}"/>
              </a:ext>
            </a:extLst>
          </p:cNvPr>
          <p:cNvSpPr/>
          <p:nvPr/>
        </p:nvSpPr>
        <p:spPr>
          <a:xfrm>
            <a:off x="-17780" y="938530"/>
            <a:ext cx="3870689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3A5F8A-F400-840B-8B88-09C33044A00C}"/>
              </a:ext>
            </a:extLst>
          </p:cNvPr>
          <p:cNvSpPr txBox="1"/>
          <p:nvPr/>
        </p:nvSpPr>
        <p:spPr>
          <a:xfrm>
            <a:off x="2434701" y="1811801"/>
            <a:ext cx="8129726" cy="326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假阴性率：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Inter"/>
              </a:rPr>
              <a:t>SafeGen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 0.07%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（安全过滤器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22.35%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、马赛克检测层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45.83%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）；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C6A35-145B-9FF7-7182-5F1981CB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889" y="2138750"/>
            <a:ext cx="50577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0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299D5-C528-83EF-42B5-8B4E6DB81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圆: 空心 7">
            <a:extLst>
              <a:ext uri="{FF2B5EF4-FFF2-40B4-BE49-F238E27FC236}">
                <a16:creationId xmlns:a16="http://schemas.microsoft.com/office/drawing/2014/main" id="{CC063219-9407-67A8-C5D2-6C752E316A1E}"/>
              </a:ext>
            </a:extLst>
          </p:cNvPr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98" name="矩形 3">
            <a:extLst>
              <a:ext uri="{FF2B5EF4-FFF2-40B4-BE49-F238E27FC236}">
                <a16:creationId xmlns:a16="http://schemas.microsoft.com/office/drawing/2014/main" id="{8F37850D-CAC5-A348-9E6F-6A9334F3332A}"/>
              </a:ext>
            </a:extLst>
          </p:cNvPr>
          <p:cNvSpPr/>
          <p:nvPr/>
        </p:nvSpPr>
        <p:spPr>
          <a:xfrm>
            <a:off x="0" y="2807368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总结与未来展望</a:t>
            </a:r>
          </a:p>
        </p:txBody>
      </p:sp>
      <p:sp>
        <p:nvSpPr>
          <p:cNvPr id="1048700" name="文本框 6">
            <a:extLst>
              <a:ext uri="{FF2B5EF4-FFF2-40B4-BE49-F238E27FC236}">
                <a16:creationId xmlns:a16="http://schemas.microsoft.com/office/drawing/2014/main" id="{C7416749-5AAE-4CA0-F2D3-405317F36055}"/>
              </a:ext>
            </a:extLst>
          </p:cNvPr>
          <p:cNvSpPr txBox="1"/>
          <p:nvPr/>
        </p:nvSpPr>
        <p:spPr>
          <a:xfrm>
            <a:off x="4371113" y="1635380"/>
            <a:ext cx="368202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5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48701" name="矩形 8">
            <a:extLst>
              <a:ext uri="{FF2B5EF4-FFF2-40B4-BE49-F238E27FC236}">
                <a16:creationId xmlns:a16="http://schemas.microsoft.com/office/drawing/2014/main" id="{F7CF0E82-3F2E-D98C-4E31-9A105E9C2D9E}"/>
              </a:ext>
            </a:extLst>
          </p:cNvPr>
          <p:cNvSpPr/>
          <p:nvPr/>
        </p:nvSpPr>
        <p:spPr>
          <a:xfrm>
            <a:off x="240631" y="2869097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2" name="矩形 9">
            <a:extLst>
              <a:ext uri="{FF2B5EF4-FFF2-40B4-BE49-F238E27FC236}">
                <a16:creationId xmlns:a16="http://schemas.microsoft.com/office/drawing/2014/main" id="{5A7B2CB4-07DA-7459-7628-0B0E8DAB5A9F}"/>
              </a:ext>
            </a:extLst>
          </p:cNvPr>
          <p:cNvSpPr/>
          <p:nvPr/>
        </p:nvSpPr>
        <p:spPr>
          <a:xfrm>
            <a:off x="329352" y="2981738"/>
            <a:ext cx="11408444" cy="17500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22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圆: 空心 7"/>
          <p:cNvSpPr/>
          <p:nvPr/>
        </p:nvSpPr>
        <p:spPr>
          <a:xfrm>
            <a:off x="65946" y="7876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22" name="矩形 8"/>
          <p:cNvSpPr/>
          <p:nvPr/>
        </p:nvSpPr>
        <p:spPr>
          <a:xfrm>
            <a:off x="240665" y="995680"/>
            <a:ext cx="11678920" cy="571817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23" name="矩形 9"/>
          <p:cNvSpPr/>
          <p:nvPr/>
        </p:nvSpPr>
        <p:spPr>
          <a:xfrm>
            <a:off x="373380" y="1117600"/>
            <a:ext cx="11364595" cy="544322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F2B10E-4FD6-EAA2-318B-4E8A7BAD1765}"/>
              </a:ext>
            </a:extLst>
          </p:cNvPr>
          <p:cNvSpPr txBox="1"/>
          <p:nvPr/>
        </p:nvSpPr>
        <p:spPr>
          <a:xfrm>
            <a:off x="454025" y="1278383"/>
            <a:ext cx="112201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核心贡献</a:t>
            </a:r>
          </a:p>
          <a:p>
            <a:r>
              <a:rPr lang="en-US" altLang="zh-CN" dirty="0"/>
              <a:t>      </a:t>
            </a:r>
            <a:r>
              <a:rPr lang="zh-CN" altLang="en-US" dirty="0"/>
              <a:t>技术创新：提出首个文本无关的 </a:t>
            </a:r>
            <a:r>
              <a:rPr lang="en-US" altLang="zh-CN" dirty="0"/>
              <a:t>T2I </a:t>
            </a:r>
            <a:r>
              <a:rPr lang="zh-CN" altLang="en-US" dirty="0"/>
              <a:t>模型色情防御方法，通过调节自注意力层消除色情视觉表征，突破 “文本依赖” 局限；</a:t>
            </a:r>
          </a:p>
          <a:p>
            <a:r>
              <a:rPr lang="zh-CN" altLang="en-US" dirty="0"/>
              <a:t>      基准构建：建立含 </a:t>
            </a:r>
            <a:r>
              <a:rPr lang="en-US" altLang="zh-CN" dirty="0"/>
              <a:t>3 </a:t>
            </a:r>
            <a:r>
              <a:rPr lang="zh-CN" altLang="en-US" dirty="0"/>
              <a:t>类对抗性提示的数据集（</a:t>
            </a:r>
            <a:r>
              <a:rPr lang="en-US" altLang="zh-CN" dirty="0"/>
              <a:t>NSFW-56k </a:t>
            </a:r>
            <a:r>
              <a:rPr lang="zh-CN" altLang="en-US" dirty="0"/>
              <a:t>等），为领域提供 “真实场景 </a:t>
            </a:r>
            <a:r>
              <a:rPr lang="en-US" altLang="zh-CN" dirty="0"/>
              <a:t>+ </a:t>
            </a:r>
            <a:r>
              <a:rPr lang="zh-CN" altLang="en-US" dirty="0"/>
              <a:t>自适应攻击” 的统一评测标准；</a:t>
            </a:r>
          </a:p>
          <a:p>
            <a:r>
              <a:rPr lang="zh-CN" altLang="en-US" dirty="0"/>
              <a:t>      效果验证：在 </a:t>
            </a:r>
            <a:r>
              <a:rPr lang="en-US" altLang="zh-CN" dirty="0"/>
              <a:t>4 </a:t>
            </a:r>
            <a:r>
              <a:rPr lang="zh-CN" altLang="en-US" dirty="0"/>
              <a:t>个数据集上超越 </a:t>
            </a:r>
            <a:r>
              <a:rPr lang="en-US" altLang="zh-CN" dirty="0"/>
              <a:t>8 </a:t>
            </a:r>
            <a:r>
              <a:rPr lang="zh-CN" altLang="en-US" dirty="0"/>
              <a:t>种基线，</a:t>
            </a:r>
            <a:r>
              <a:rPr lang="en-US" altLang="zh-CN" dirty="0"/>
              <a:t>NRR </a:t>
            </a:r>
            <a:r>
              <a:rPr lang="zh-CN" altLang="en-US" dirty="0"/>
              <a:t>达 </a:t>
            </a:r>
            <a:r>
              <a:rPr lang="en-US" altLang="zh-CN" dirty="0"/>
              <a:t>99.4%</a:t>
            </a:r>
            <a:r>
              <a:rPr lang="zh-CN" altLang="en-US" dirty="0"/>
              <a:t>，且完全保留良性图像质量，客观指标与用户研究一致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局限性</a:t>
            </a:r>
          </a:p>
          <a:p>
            <a:r>
              <a:rPr lang="en-US" altLang="zh-CN" dirty="0"/>
              <a:t>      </a:t>
            </a:r>
            <a:r>
              <a:rPr lang="zh-CN" altLang="en-US" dirty="0"/>
              <a:t>过度审查风险：可能误处理非色情裸体（如艺术雕塑、海滩短裤）；</a:t>
            </a:r>
          </a:p>
          <a:p>
            <a:r>
              <a:rPr lang="zh-CN" altLang="en-US" dirty="0"/>
              <a:t>      定义模糊性：“性显式” 受文化影响，现有 </a:t>
            </a:r>
            <a:r>
              <a:rPr lang="en-US" altLang="zh-CN" dirty="0"/>
              <a:t>NRR </a:t>
            </a:r>
            <a:r>
              <a:rPr lang="zh-CN" altLang="en-US" dirty="0"/>
              <a:t>指标仅覆盖 “裸体”，无法完全代表所有性显式内容；</a:t>
            </a:r>
          </a:p>
          <a:p>
            <a:r>
              <a:rPr lang="zh-CN" altLang="en-US" dirty="0"/>
              <a:t>      适用范围有限：目前仅验证 </a:t>
            </a:r>
            <a:r>
              <a:rPr lang="en-US" altLang="zh-CN" dirty="0"/>
              <a:t>Stable Diffusion</a:t>
            </a:r>
            <a:r>
              <a:rPr lang="zh-CN" altLang="en-US" dirty="0"/>
              <a:t>，未扩展到 </a:t>
            </a:r>
            <a:r>
              <a:rPr lang="en-US" altLang="zh-CN" dirty="0"/>
              <a:t>DALL</a:t>
            </a:r>
            <a:r>
              <a:rPr lang="zh-CN" altLang="en-US" dirty="0"/>
              <a:t>・</a:t>
            </a:r>
            <a:r>
              <a:rPr lang="en-US" altLang="zh-CN" dirty="0"/>
              <a:t>E 2</a:t>
            </a:r>
            <a:r>
              <a:rPr lang="zh-CN" altLang="en-US" dirty="0"/>
              <a:t>、</a:t>
            </a:r>
            <a:r>
              <a:rPr lang="en-US" altLang="zh-CN" dirty="0"/>
              <a:t>Imagen </a:t>
            </a:r>
            <a:r>
              <a:rPr lang="zh-CN" altLang="en-US" dirty="0"/>
              <a:t>等其他 </a:t>
            </a:r>
            <a:r>
              <a:rPr lang="en-US" altLang="zh-CN" dirty="0"/>
              <a:t>T2I 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未来展望</a:t>
            </a:r>
          </a:p>
          <a:p>
            <a:r>
              <a:rPr lang="zh-CN" altLang="en-US" dirty="0"/>
              <a:t>      技术扩展：将方法应用于文本 </a:t>
            </a:r>
            <a:r>
              <a:rPr lang="en-US" altLang="zh-CN" dirty="0"/>
              <a:t>- </a:t>
            </a:r>
            <a:r>
              <a:rPr lang="zh-CN" altLang="en-US" dirty="0"/>
              <a:t>视频、图像 </a:t>
            </a:r>
            <a:r>
              <a:rPr lang="en-US" altLang="zh-CN" dirty="0"/>
              <a:t>- </a:t>
            </a:r>
            <a:r>
              <a:rPr lang="zh-CN" altLang="en-US" dirty="0"/>
              <a:t>图像模型，结合文本依赖方法降低过度审查风险；</a:t>
            </a:r>
          </a:p>
          <a:p>
            <a:r>
              <a:rPr lang="zh-CN" altLang="en-US" dirty="0"/>
              <a:t>      社区贡献：开源代码（</a:t>
            </a:r>
            <a:r>
              <a:rPr lang="en-US" altLang="zh-CN" dirty="0"/>
              <a:t>https://github.com/LetterLiGo/SafeGen_CCS2024</a:t>
            </a:r>
            <a:r>
              <a:rPr lang="zh-CN" altLang="en-US" dirty="0"/>
              <a:t>），推动纳入 </a:t>
            </a:r>
            <a:r>
              <a:rPr lang="en-US" altLang="zh-CN" dirty="0"/>
              <a:t>Diffusers </a:t>
            </a:r>
            <a:r>
              <a:rPr lang="zh-CN" altLang="en-US" dirty="0"/>
              <a:t>库，联合制定跨文化 “性显式” 评测标准；</a:t>
            </a:r>
          </a:p>
          <a:p>
            <a:r>
              <a:rPr lang="zh-CN" altLang="en-US" dirty="0"/>
              <a:t>      伦理深化：平衡 “</a:t>
            </a:r>
            <a:r>
              <a:rPr lang="en-US" altLang="zh-CN" dirty="0"/>
              <a:t>AI </a:t>
            </a:r>
            <a:r>
              <a:rPr lang="zh-CN" altLang="en-US" dirty="0"/>
              <a:t>生成安全” 与 “创作自由”，探索暴力、仇恨等其他恶意内容的文本无关防御方案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矩形 1"/>
          <p:cNvSpPr/>
          <p:nvPr/>
        </p:nvSpPr>
        <p:spPr>
          <a:xfrm>
            <a:off x="289339" y="947952"/>
            <a:ext cx="221973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参考文献：</a:t>
            </a:r>
          </a:p>
        </p:txBody>
      </p:sp>
      <p:sp>
        <p:nvSpPr>
          <p:cNvPr id="1048727" name="矩形 2"/>
          <p:cNvSpPr/>
          <p:nvPr/>
        </p:nvSpPr>
        <p:spPr>
          <a:xfrm>
            <a:off x="-15019" y="948316"/>
            <a:ext cx="2426915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9A8C0C-1243-B8CA-9590-1B8BB3DADEF6}"/>
              </a:ext>
            </a:extLst>
          </p:cNvPr>
          <p:cNvSpPr txBox="1"/>
          <p:nvPr/>
        </p:nvSpPr>
        <p:spPr>
          <a:xfrm>
            <a:off x="180288" y="1382512"/>
            <a:ext cx="1211528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LinLibertineT"/>
              </a:rPr>
              <a:t>核心文献：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LinLibertineT"/>
              </a:rPr>
              <a:t>SafeGen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LinBiolinumTB"/>
              </a:rPr>
              <a:t>: Mitigating Sexually Explicit Content Generation in Text-to-Image Models</a:t>
            </a:r>
          </a:p>
          <a:p>
            <a:pPr>
              <a:buNone/>
            </a:pPr>
            <a:r>
              <a:rPr lang="en-US" altLang="zh-CN" dirty="0"/>
              <a:t>[1] https://github.com/LetterLiGo/SafeGen_CCS2024.</a:t>
            </a:r>
          </a:p>
          <a:p>
            <a:pPr>
              <a:buNone/>
            </a:pPr>
            <a:r>
              <a:rPr lang="en-US" altLang="zh-CN" dirty="0"/>
              <a:t>[2] Anti </a:t>
            </a:r>
            <a:r>
              <a:rPr lang="en-US" altLang="zh-CN" dirty="0" err="1"/>
              <a:t>Deepnude</a:t>
            </a:r>
            <a:r>
              <a:rPr lang="en-US" altLang="zh-CN" dirty="0"/>
              <a:t>. https://github.com/1093842024/anti-deepnude.</a:t>
            </a:r>
          </a:p>
          <a:p>
            <a:pPr>
              <a:buNone/>
            </a:pPr>
            <a:r>
              <a:rPr lang="en-US" altLang="zh-CN" dirty="0"/>
              <a:t>[3] Midjourney. https://www.midjourney.com.</a:t>
            </a:r>
          </a:p>
          <a:p>
            <a:pPr>
              <a:buNone/>
            </a:pPr>
            <a:r>
              <a:rPr lang="en-US" altLang="zh-CN" dirty="0"/>
              <a:t>[4] Stability AI. Stable Diffusion V2-1. https://huggingface.co/stabilityai/stablediffusion-2-1.</a:t>
            </a:r>
          </a:p>
          <a:p>
            <a:pPr>
              <a:buNone/>
            </a:pPr>
            <a:r>
              <a:rPr lang="en-US" altLang="zh-CN" dirty="0"/>
              <a:t>[5] Artificial Intelligence &amp; Machine Learning Lab at TU Darmstadt. </a:t>
            </a:r>
            <a:r>
              <a:rPr lang="en-US" altLang="zh-CN" dirty="0" err="1"/>
              <a:t>Inaproppriate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Image Prompts (I2P). https://huggingface.co/datasets/AIML-TUDA/i2p.</a:t>
            </a:r>
          </a:p>
          <a:p>
            <a:pPr>
              <a:buNone/>
            </a:pPr>
            <a:r>
              <a:rPr lang="en-US" altLang="zh-CN" dirty="0"/>
              <a:t>[6] Artificial Intelligence &amp; Machine Learning Lab at TU Darmstadt. Safe Stable</a:t>
            </a:r>
          </a:p>
          <a:p>
            <a:pPr>
              <a:buNone/>
            </a:pPr>
            <a:r>
              <a:rPr lang="en-US" altLang="zh-CN" dirty="0"/>
              <a:t>Diffusion. https://huggingface.co/AIML-TUDA/stable-diffusion-safe.</a:t>
            </a:r>
          </a:p>
          <a:p>
            <a:pPr>
              <a:buNone/>
            </a:pPr>
            <a:r>
              <a:rPr lang="en-US" altLang="zh-CN" dirty="0"/>
              <a:t>[7] Evgeny Bazarov. NSFW Image Dataset. https://github.com/EBazarov/nsfw_data_</a:t>
            </a:r>
          </a:p>
          <a:p>
            <a:pPr>
              <a:buNone/>
            </a:pPr>
            <a:r>
              <a:rPr lang="en-US" altLang="zh-CN" dirty="0" err="1"/>
              <a:t>source_urls</a:t>
            </a:r>
            <a:r>
              <a:rPr lang="en-US" altLang="zh-CN" dirty="0"/>
              <a:t>.</a:t>
            </a:r>
          </a:p>
          <a:p>
            <a:pPr>
              <a:buNone/>
            </a:pPr>
            <a:r>
              <a:rPr lang="en-US" altLang="zh-CN" dirty="0"/>
              <a:t>[8] Charlotte Bird, Eddie L. </a:t>
            </a:r>
            <a:r>
              <a:rPr lang="en-US" altLang="zh-CN" dirty="0" err="1"/>
              <a:t>Ungless</a:t>
            </a:r>
            <a:r>
              <a:rPr lang="en-US" altLang="zh-CN" dirty="0"/>
              <a:t>, and Atoosa </a:t>
            </a:r>
            <a:r>
              <a:rPr lang="en-US" altLang="zh-CN" dirty="0" err="1"/>
              <a:t>Kasirzadeh</a:t>
            </a:r>
            <a:r>
              <a:rPr lang="en-US" altLang="zh-CN" dirty="0"/>
              <a:t>. Typology of Risks</a:t>
            </a:r>
          </a:p>
          <a:p>
            <a:pPr>
              <a:buNone/>
            </a:pPr>
            <a:r>
              <a:rPr lang="en-US" altLang="zh-CN" dirty="0"/>
              <a:t>of Generative Text-to-image Models. In Proceedings of the 2023 AAAI/ACM</a:t>
            </a:r>
          </a:p>
          <a:p>
            <a:pPr>
              <a:buNone/>
            </a:pPr>
            <a:r>
              <a:rPr lang="en-US" altLang="zh-CN" dirty="0"/>
              <a:t>Conference on AI, Ethics, and Society, AIES 2023, Montréal, QC, Canada, August</a:t>
            </a:r>
          </a:p>
          <a:p>
            <a:pPr>
              <a:buNone/>
            </a:pPr>
            <a:r>
              <a:rPr lang="en-US" altLang="zh-CN" dirty="0"/>
              <a:t>8-10, 2023, pages 396–410, 2023.</a:t>
            </a:r>
          </a:p>
          <a:p>
            <a:pPr>
              <a:buNone/>
            </a:pPr>
            <a:r>
              <a:rPr lang="en-US" altLang="zh-CN" dirty="0"/>
              <a:t>[9] Manuel Brack, Felix Friedrich, Dominik </a:t>
            </a:r>
            <a:r>
              <a:rPr lang="en-US" altLang="zh-CN" dirty="0" err="1"/>
              <a:t>Hintersdorf</a:t>
            </a:r>
            <a:r>
              <a:rPr lang="en-US" altLang="zh-CN" dirty="0"/>
              <a:t>, Lukas </a:t>
            </a:r>
            <a:r>
              <a:rPr lang="en-US" altLang="zh-CN" dirty="0" err="1"/>
              <a:t>Struppek</a:t>
            </a:r>
            <a:r>
              <a:rPr lang="en-US" altLang="zh-CN" dirty="0"/>
              <a:t>, Patrick</a:t>
            </a:r>
          </a:p>
          <a:p>
            <a:pPr>
              <a:buNone/>
            </a:pPr>
            <a:r>
              <a:rPr lang="en-US" altLang="zh-CN" dirty="0"/>
              <a:t>Schramowski, and Kristian Kersting. SEGA: Instructing Text-to-image Models</a:t>
            </a:r>
          </a:p>
          <a:p>
            <a:pPr>
              <a:buNone/>
            </a:pPr>
            <a:r>
              <a:rPr lang="en-US" altLang="zh-CN" dirty="0"/>
              <a:t>using Semantic Guidance. In Advances in Neural Information Processing Systems</a:t>
            </a:r>
          </a:p>
          <a:p>
            <a:pPr>
              <a:buNone/>
            </a:pPr>
            <a:r>
              <a:rPr lang="en-US" altLang="zh-CN" dirty="0"/>
              <a:t>36: Annual Conference on Neural Information Processing Systems 2023, </a:t>
            </a:r>
            <a:r>
              <a:rPr lang="en-US" altLang="zh-CN" dirty="0" err="1"/>
              <a:t>NeurIPS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2023, 2023.</a:t>
            </a:r>
          </a:p>
          <a:p>
            <a:pPr>
              <a:buNone/>
            </a:pP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圆: 空心 25"/>
          <p:cNvSpPr/>
          <p:nvPr/>
        </p:nvSpPr>
        <p:spPr>
          <a:xfrm>
            <a:off x="4997696" y="386837"/>
            <a:ext cx="689529" cy="689529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01" name="矩形 3"/>
          <p:cNvSpPr/>
          <p:nvPr/>
        </p:nvSpPr>
        <p:spPr>
          <a:xfrm>
            <a:off x="240665" y="1283335"/>
            <a:ext cx="11678920" cy="532574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7" name="组合 8"/>
          <p:cNvGrpSpPr/>
          <p:nvPr/>
        </p:nvGrpSpPr>
        <p:grpSpPr>
          <a:xfrm>
            <a:off x="3449136" y="2206937"/>
            <a:ext cx="5233325" cy="689811"/>
            <a:chOff x="2659391" y="2310062"/>
            <a:chExt cx="6841131" cy="689811"/>
          </a:xfrm>
        </p:grpSpPr>
        <p:grpSp>
          <p:nvGrpSpPr>
            <p:cNvPr id="28" name="组合 6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1048602" name="矩形 4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3" name="矩形 5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04" name="文本框 7"/>
            <p:cNvSpPr txBox="1"/>
            <p:nvPr/>
          </p:nvSpPr>
          <p:spPr>
            <a:xfrm>
              <a:off x="3309955" y="2362438"/>
              <a:ext cx="554000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研究背景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9" name="组合 9"/>
          <p:cNvGrpSpPr/>
          <p:nvPr/>
        </p:nvGrpSpPr>
        <p:grpSpPr>
          <a:xfrm>
            <a:off x="3449135" y="3063471"/>
            <a:ext cx="5233325" cy="689811"/>
            <a:chOff x="2659391" y="2310062"/>
            <a:chExt cx="6841131" cy="689811"/>
          </a:xfrm>
        </p:grpSpPr>
        <p:grpSp>
          <p:nvGrpSpPr>
            <p:cNvPr id="30" name="组合 1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1048605" name="矩形 1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6" name="矩形 1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07" name="文本框 11"/>
            <p:cNvSpPr txBox="1"/>
            <p:nvPr/>
          </p:nvSpPr>
          <p:spPr>
            <a:xfrm>
              <a:off x="2730779" y="2362767"/>
              <a:ext cx="674861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基础原理</a:t>
              </a:r>
            </a:p>
          </p:txBody>
        </p:sp>
      </p:grpSp>
      <p:grpSp>
        <p:nvGrpSpPr>
          <p:cNvPr id="31" name="组合 14"/>
          <p:cNvGrpSpPr/>
          <p:nvPr/>
        </p:nvGrpSpPr>
        <p:grpSpPr>
          <a:xfrm>
            <a:off x="3440389" y="3924598"/>
            <a:ext cx="5250815" cy="689811"/>
            <a:chOff x="2659391" y="2310062"/>
            <a:chExt cx="6863995" cy="689811"/>
          </a:xfrm>
          <a:solidFill>
            <a:schemeClr val="accent5">
              <a:lumMod val="75000"/>
            </a:schemeClr>
          </a:solidFill>
        </p:grpSpPr>
        <p:grpSp>
          <p:nvGrpSpPr>
            <p:cNvPr id="32" name="组合 15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1048608" name="矩形 17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9" name="矩形 18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10" name="文本框 16"/>
            <p:cNvSpPr txBox="1"/>
            <p:nvPr/>
          </p:nvSpPr>
          <p:spPr>
            <a:xfrm>
              <a:off x="2730779" y="2420552"/>
              <a:ext cx="6792607" cy="52197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算法设计</a:t>
              </a:r>
            </a:p>
          </p:txBody>
        </p:sp>
      </p:grpSp>
      <p:grpSp>
        <p:nvGrpSpPr>
          <p:cNvPr id="33" name="组合 19"/>
          <p:cNvGrpSpPr/>
          <p:nvPr/>
        </p:nvGrpSpPr>
        <p:grpSpPr>
          <a:xfrm>
            <a:off x="3431989" y="4764027"/>
            <a:ext cx="5234306" cy="689811"/>
            <a:chOff x="2659391" y="2310062"/>
            <a:chExt cx="6842413" cy="689811"/>
          </a:xfrm>
          <a:solidFill>
            <a:schemeClr val="accent5">
              <a:lumMod val="75000"/>
            </a:schemeClr>
          </a:solidFill>
        </p:grpSpPr>
        <p:grpSp>
          <p:nvGrpSpPr>
            <p:cNvPr id="34" name="组合 2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1048611" name="矩形 2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12" name="矩形 2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13" name="文本框 21"/>
            <p:cNvSpPr txBox="1"/>
            <p:nvPr/>
          </p:nvSpPr>
          <p:spPr>
            <a:xfrm>
              <a:off x="2730779" y="2424362"/>
              <a:ext cx="6771025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实验验证</a:t>
              </a:r>
            </a:p>
          </p:txBody>
        </p:sp>
      </p:grpSp>
      <p:sp>
        <p:nvSpPr>
          <p:cNvPr id="1048614" name="文本框 24"/>
          <p:cNvSpPr txBox="1"/>
          <p:nvPr/>
        </p:nvSpPr>
        <p:spPr>
          <a:xfrm>
            <a:off x="5409209" y="1437496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目录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16" name="矩形 27"/>
          <p:cNvSpPr/>
          <p:nvPr/>
        </p:nvSpPr>
        <p:spPr>
          <a:xfrm>
            <a:off x="375920" y="1450340"/>
            <a:ext cx="11408410" cy="515874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9">
            <a:extLst>
              <a:ext uri="{FF2B5EF4-FFF2-40B4-BE49-F238E27FC236}">
                <a16:creationId xmlns:a16="http://schemas.microsoft.com/office/drawing/2014/main" id="{231B80B6-087F-4039-11C6-5CEFC8A3E499}"/>
              </a:ext>
            </a:extLst>
          </p:cNvPr>
          <p:cNvGrpSpPr/>
          <p:nvPr/>
        </p:nvGrpSpPr>
        <p:grpSpPr>
          <a:xfrm>
            <a:off x="3431989" y="5603173"/>
            <a:ext cx="5234306" cy="689811"/>
            <a:chOff x="2659391" y="2310062"/>
            <a:chExt cx="6842413" cy="689811"/>
          </a:xfrm>
          <a:solidFill>
            <a:schemeClr val="accent5">
              <a:lumMod val="75000"/>
            </a:schemeClr>
          </a:solidFill>
        </p:grpSpPr>
        <p:grpSp>
          <p:nvGrpSpPr>
            <p:cNvPr id="3" name="组合 20">
              <a:extLst>
                <a:ext uri="{FF2B5EF4-FFF2-40B4-BE49-F238E27FC236}">
                  <a16:creationId xmlns:a16="http://schemas.microsoft.com/office/drawing/2014/main" id="{55CC055C-111B-6B0F-BF2F-0CF3E52D2F47}"/>
                </a:ext>
              </a:extLst>
            </p:cNvPr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5" name="矩形 22">
                <a:extLst>
                  <a:ext uri="{FF2B5EF4-FFF2-40B4-BE49-F238E27FC236}">
                    <a16:creationId xmlns:a16="http://schemas.microsoft.com/office/drawing/2014/main" id="{0688CE4F-1278-1240-2BC0-3E6751447A1B}"/>
                  </a:ext>
                </a:extLst>
              </p:cNvPr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6" name="矩形 23">
                <a:extLst>
                  <a:ext uri="{FF2B5EF4-FFF2-40B4-BE49-F238E27FC236}">
                    <a16:creationId xmlns:a16="http://schemas.microsoft.com/office/drawing/2014/main" id="{496E2B2C-895A-F616-5EDE-A496EB4EC860}"/>
                  </a:ext>
                </a:extLst>
              </p:cNvPr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" name="文本框 21">
              <a:extLst>
                <a:ext uri="{FF2B5EF4-FFF2-40B4-BE49-F238E27FC236}">
                  <a16:creationId xmlns:a16="http://schemas.microsoft.com/office/drawing/2014/main" id="{6F73A152-3785-3162-AFBB-50AFE7E10158}"/>
                </a:ext>
              </a:extLst>
            </p:cNvPr>
            <p:cNvSpPr txBox="1"/>
            <p:nvPr/>
          </p:nvSpPr>
          <p:spPr>
            <a:xfrm>
              <a:off x="2730779" y="2424362"/>
              <a:ext cx="6771025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总结与未来展望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矩形 9"/>
          <p:cNvSpPr/>
          <p:nvPr/>
        </p:nvSpPr>
        <p:spPr>
          <a:xfrm>
            <a:off x="570319" y="1040732"/>
            <a:ext cx="10987195" cy="3429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0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1" name="矩形 12"/>
          <p:cNvSpPr/>
          <p:nvPr/>
        </p:nvSpPr>
        <p:spPr>
          <a:xfrm rot="5400000">
            <a:off x="-1087032" y="2696679"/>
            <a:ext cx="3429002" cy="114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2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3" name="文本框 11"/>
          <p:cNvSpPr txBox="1"/>
          <p:nvPr/>
        </p:nvSpPr>
        <p:spPr>
          <a:xfrm>
            <a:off x="1794661" y="1980945"/>
            <a:ext cx="8387377" cy="128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感谢聆听</a:t>
            </a:r>
          </a:p>
        </p:txBody>
      </p:sp>
      <p:sp>
        <p:nvSpPr>
          <p:cNvPr id="1048734" name="矩形 19"/>
          <p:cNvSpPr/>
          <p:nvPr/>
        </p:nvSpPr>
        <p:spPr>
          <a:xfrm>
            <a:off x="240631" y="954157"/>
            <a:ext cx="11678653" cy="565519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35" name="圆: 空心 20"/>
          <p:cNvSpPr/>
          <p:nvPr/>
        </p:nvSpPr>
        <p:spPr>
          <a:xfrm>
            <a:off x="10879423" y="3858968"/>
            <a:ext cx="777276" cy="77727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6" name="矩形 21"/>
          <p:cNvSpPr/>
          <p:nvPr/>
        </p:nvSpPr>
        <p:spPr>
          <a:xfrm>
            <a:off x="375735" y="4617571"/>
            <a:ext cx="11408444" cy="188825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By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：苏一涵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18" name="矩形 3"/>
          <p:cNvSpPr/>
          <p:nvPr/>
        </p:nvSpPr>
        <p:spPr>
          <a:xfrm>
            <a:off x="0" y="2787683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19" name="文本框 5"/>
          <p:cNvSpPr txBox="1"/>
          <p:nvPr/>
        </p:nvSpPr>
        <p:spPr>
          <a:xfrm>
            <a:off x="-209804" y="3501480"/>
            <a:ext cx="126116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研究背景：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T2I 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模型安全隐患与现有防御缺陷</a:t>
            </a:r>
          </a:p>
        </p:txBody>
      </p:sp>
      <p:sp>
        <p:nvSpPr>
          <p:cNvPr id="1048620" name="文本框 6"/>
          <p:cNvSpPr txBox="1"/>
          <p:nvPr/>
        </p:nvSpPr>
        <p:spPr>
          <a:xfrm>
            <a:off x="4407387" y="1635380"/>
            <a:ext cx="36820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PART 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21" name="矩形 8"/>
          <p:cNvSpPr/>
          <p:nvPr/>
        </p:nvSpPr>
        <p:spPr>
          <a:xfrm>
            <a:off x="256672" y="3048001"/>
            <a:ext cx="11678653" cy="167640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E96BF-6A59-2DA3-469C-381E835C0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40B39DFC-E5CB-20B6-FEAD-D0B4D2263874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19086442-70B1-59D4-46A0-FE3C3E6125D7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9">
            <a:extLst>
              <a:ext uri="{FF2B5EF4-FFF2-40B4-BE49-F238E27FC236}">
                <a16:creationId xmlns:a16="http://schemas.microsoft.com/office/drawing/2014/main" id="{4B71B9F8-D56A-B2D3-05D0-1CEF394AEB84}"/>
              </a:ext>
            </a:extLst>
          </p:cNvPr>
          <p:cNvGrpSpPr/>
          <p:nvPr/>
        </p:nvGrpSpPr>
        <p:grpSpPr>
          <a:xfrm>
            <a:off x="375735" y="1018283"/>
            <a:ext cx="6241042" cy="3948638"/>
            <a:chOff x="-817733" y="-416357"/>
            <a:chExt cx="8158443" cy="3948638"/>
          </a:xfrm>
        </p:grpSpPr>
        <p:grpSp>
          <p:nvGrpSpPr>
            <p:cNvPr id="38" name="组合 10">
              <a:extLst>
                <a:ext uri="{FF2B5EF4-FFF2-40B4-BE49-F238E27FC236}">
                  <a16:creationId xmlns:a16="http://schemas.microsoft.com/office/drawing/2014/main" id="{DD14249D-BC91-2601-4248-94BA30DD89EA}"/>
                </a:ext>
              </a:extLst>
            </p:cNvPr>
            <p:cNvGrpSpPr/>
            <p:nvPr/>
          </p:nvGrpSpPr>
          <p:grpSpPr>
            <a:xfrm>
              <a:off x="-817733" y="-416357"/>
              <a:ext cx="4316478" cy="689530"/>
              <a:chOff x="-5014114" y="-12519046"/>
              <a:chExt cx="6932479" cy="3429005"/>
            </a:xfrm>
          </p:grpSpPr>
          <p:sp>
            <p:nvSpPr>
              <p:cNvPr id="1048624" name="矩形 12">
                <a:extLst>
                  <a:ext uri="{FF2B5EF4-FFF2-40B4-BE49-F238E27FC236}">
                    <a16:creationId xmlns:a16="http://schemas.microsoft.com/office/drawing/2014/main" id="{59FC4FE4-5AE3-C93C-BAFF-6F36EA25B021}"/>
                  </a:ext>
                </a:extLst>
              </p:cNvPr>
              <p:cNvSpPr/>
              <p:nvPr/>
            </p:nvSpPr>
            <p:spPr>
              <a:xfrm>
                <a:off x="-4956962" y="-12519046"/>
                <a:ext cx="6875327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T2I 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模型的发展与安全隐患：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25" name="矩形 13">
                <a:extLst>
                  <a:ext uri="{FF2B5EF4-FFF2-40B4-BE49-F238E27FC236}">
                    <a16:creationId xmlns:a16="http://schemas.microsoft.com/office/drawing/2014/main" id="{BE932CFB-415A-88C7-509A-7968716662B7}"/>
                  </a:ext>
                </a:extLst>
              </p:cNvPr>
              <p:cNvSpPr/>
              <p:nvPr/>
            </p:nvSpPr>
            <p:spPr>
              <a:xfrm rot="5400000">
                <a:off x="-6671465" y="-10861692"/>
                <a:ext cx="3429002" cy="1142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26" name="文本框 11">
              <a:extLst>
                <a:ext uri="{FF2B5EF4-FFF2-40B4-BE49-F238E27FC236}">
                  <a16:creationId xmlns:a16="http://schemas.microsoft.com/office/drawing/2014/main" id="{56F5104F-7603-368F-B4B5-046477118322}"/>
                </a:ext>
              </a:extLst>
            </p:cNvPr>
            <p:cNvSpPr txBox="1"/>
            <p:nvPr/>
          </p:nvSpPr>
          <p:spPr>
            <a:xfrm>
              <a:off x="700542" y="1500956"/>
              <a:ext cx="664016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dirty="0"/>
                <a:t>近年来，以 </a:t>
              </a:r>
              <a:r>
                <a:rPr lang="en-US" altLang="zh-CN" dirty="0"/>
                <a:t>Stable Diffusion</a:t>
              </a:r>
              <a:r>
                <a:rPr lang="zh-CN" altLang="en-US" dirty="0"/>
                <a:t>、</a:t>
              </a:r>
              <a:r>
                <a:rPr lang="en-US" altLang="zh-CN" dirty="0" err="1"/>
                <a:t>MidJourney</a:t>
              </a:r>
              <a:r>
                <a:rPr lang="en-US" altLang="zh-CN" dirty="0"/>
                <a:t> </a:t>
              </a:r>
              <a:r>
                <a:rPr lang="zh-CN" altLang="en-US" dirty="0"/>
                <a:t>为代表的文本到图像（</a:t>
              </a:r>
              <a:r>
                <a:rPr lang="en-US" altLang="zh-CN" dirty="0"/>
                <a:t>T2I</a:t>
              </a:r>
              <a:r>
                <a:rPr lang="zh-CN" altLang="en-US" dirty="0"/>
                <a:t>）模型凭借扩散机制实现高保真图像生成，广泛应用于艺术、设计等领域。但这类模型存在严重滥用风险 </a:t>
              </a:r>
              <a:r>
                <a:rPr lang="en-US" altLang="zh-CN" dirty="0"/>
                <a:t>—— </a:t>
              </a:r>
              <a:r>
                <a:rPr lang="zh-CN" altLang="en-US" dirty="0"/>
                <a:t>易被诱导生成色情（</a:t>
              </a:r>
              <a:r>
                <a:rPr lang="en-US" altLang="zh-CN" dirty="0"/>
                <a:t>NSFW</a:t>
              </a:r>
              <a:r>
                <a:rPr lang="zh-CN" altLang="en-US" dirty="0"/>
                <a:t>）内容，例如暗网中已出现 </a:t>
              </a:r>
              <a:r>
                <a:rPr lang="en-US" altLang="zh-CN" dirty="0"/>
                <a:t>AI </a:t>
              </a:r>
              <a:r>
                <a:rPr lang="zh-CN" altLang="en-US" dirty="0"/>
                <a:t>生成的儿童性虐待图像，加剧性剥削并可能转化为现实暴力，亟需针对性防御方案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B925955C-5BAD-D450-304D-E1D4AB3E755D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125E20C0-1E2A-4AB0-9538-7A1889BBA035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30" name="矩形 5">
            <a:extLst>
              <a:ext uri="{FF2B5EF4-FFF2-40B4-BE49-F238E27FC236}">
                <a16:creationId xmlns:a16="http://schemas.microsoft.com/office/drawing/2014/main" id="{46CC33EB-88B5-BAEE-9CF9-410E8A2AF8AF}"/>
              </a:ext>
            </a:extLst>
          </p:cNvPr>
          <p:cNvSpPr/>
          <p:nvPr/>
        </p:nvSpPr>
        <p:spPr>
          <a:xfrm>
            <a:off x="816610" y="2935596"/>
            <a:ext cx="585470" cy="624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97154" name="图片 15">
            <a:extLst>
              <a:ext uri="{FF2B5EF4-FFF2-40B4-BE49-F238E27FC236}">
                <a16:creationId xmlns:a16="http://schemas.microsoft.com/office/drawing/2014/main" id="{CA293888-88E0-D5F5-4F79-637E34B24B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5920" y="3080431"/>
            <a:ext cx="372110" cy="372110"/>
          </a:xfrm>
          <a:prstGeom prst="rect">
            <a:avLst/>
          </a:prstGeom>
          <a:noFill/>
        </p:spPr>
      </p:pic>
      <p:sp>
        <p:nvSpPr>
          <p:cNvPr id="2" name="矩形 27">
            <a:extLst>
              <a:ext uri="{FF2B5EF4-FFF2-40B4-BE49-F238E27FC236}">
                <a16:creationId xmlns:a16="http://schemas.microsoft.com/office/drawing/2014/main" id="{A6DA8379-2A7B-608E-C45D-9309DD2CB059}"/>
              </a:ext>
            </a:extLst>
          </p:cNvPr>
          <p:cNvSpPr/>
          <p:nvPr/>
        </p:nvSpPr>
        <p:spPr>
          <a:xfrm>
            <a:off x="1551165" y="2935596"/>
            <a:ext cx="5051629" cy="209849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52" name="Picture 4" descr="グーグル、子供の性的虐待コンテンツを特定するAIツールを提供 - CNET Japan">
            <a:extLst>
              <a:ext uri="{FF2B5EF4-FFF2-40B4-BE49-F238E27FC236}">
                <a16:creationId xmlns:a16="http://schemas.microsoft.com/office/drawing/2014/main" id="{BE802025-503D-6EC6-1B48-A78F7ABBE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49" y="1189607"/>
            <a:ext cx="3529984" cy="264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431A05-5D0A-ED5D-0F17-306DA3CA8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802" y="3938689"/>
            <a:ext cx="3698312" cy="24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3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/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/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9"/>
          <p:cNvGrpSpPr/>
          <p:nvPr/>
        </p:nvGrpSpPr>
        <p:grpSpPr>
          <a:xfrm>
            <a:off x="375735" y="1018283"/>
            <a:ext cx="11280800" cy="1922517"/>
            <a:chOff x="-817733" y="-416357"/>
            <a:chExt cx="14746538" cy="1922517"/>
          </a:xfrm>
        </p:grpSpPr>
        <p:grpSp>
          <p:nvGrpSpPr>
            <p:cNvPr id="38" name="组合 10"/>
            <p:cNvGrpSpPr/>
            <p:nvPr/>
          </p:nvGrpSpPr>
          <p:grpSpPr>
            <a:xfrm>
              <a:off x="-817733" y="-416357"/>
              <a:ext cx="4316478" cy="689530"/>
              <a:chOff x="-5014114" y="-12519046"/>
              <a:chExt cx="6932479" cy="3429005"/>
            </a:xfrm>
          </p:grpSpPr>
          <p:sp>
            <p:nvSpPr>
              <p:cNvPr id="1048624" name="矩形 12"/>
              <p:cNvSpPr/>
              <p:nvPr/>
            </p:nvSpPr>
            <p:spPr>
              <a:xfrm>
                <a:off x="-4956962" y="-12519046"/>
                <a:ext cx="6875327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T2I 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模型的发展与安全隐患：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25" name="矩形 13"/>
              <p:cNvSpPr/>
              <p:nvPr/>
            </p:nvSpPr>
            <p:spPr>
              <a:xfrm rot="5400000">
                <a:off x="-6671465" y="-10861692"/>
                <a:ext cx="3429002" cy="1142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26" name="文本框 11"/>
            <p:cNvSpPr txBox="1"/>
            <p:nvPr/>
          </p:nvSpPr>
          <p:spPr>
            <a:xfrm>
              <a:off x="7288637" y="-125056"/>
              <a:ext cx="6640168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b="1" dirty="0"/>
                <a:t>T2I </a:t>
              </a:r>
              <a:r>
                <a:rPr lang="zh-CN" altLang="en-US" b="1" dirty="0"/>
                <a:t>模型现状</a:t>
              </a:r>
              <a:r>
                <a:rPr lang="zh-CN" altLang="en-US" dirty="0"/>
                <a:t>：</a:t>
              </a:r>
              <a:r>
                <a:rPr lang="en-US" altLang="zh-CN" dirty="0"/>
                <a:t>Stable Diffusion</a:t>
              </a:r>
              <a:r>
                <a:rPr lang="zh-CN" altLang="en-US" dirty="0"/>
                <a:t>（</a:t>
              </a:r>
              <a:r>
                <a:rPr lang="en-US" altLang="zh-CN" dirty="0"/>
                <a:t>Rombach et al., CVPR ’22</a:t>
              </a:r>
              <a:r>
                <a:rPr lang="zh-CN" altLang="en-US" dirty="0"/>
                <a:t>）、</a:t>
              </a:r>
              <a:r>
                <a:rPr lang="en-US" altLang="zh-CN" dirty="0" err="1"/>
                <a:t>MidJourney</a:t>
              </a:r>
              <a:r>
                <a:rPr lang="zh-CN" altLang="en-US" dirty="0"/>
                <a:t>、</a:t>
              </a:r>
              <a:r>
                <a:rPr lang="en-US" altLang="zh-CN" dirty="0"/>
                <a:t>DALL</a:t>
              </a:r>
              <a:r>
                <a:rPr lang="zh-CN" altLang="en-US" dirty="0"/>
                <a:t>・</a:t>
              </a:r>
              <a:r>
                <a:rPr lang="en-US" altLang="zh-CN" dirty="0"/>
                <a:t>E 2</a:t>
              </a:r>
              <a:r>
                <a:rPr lang="zh-CN" altLang="en-US" dirty="0"/>
                <a:t>（</a:t>
              </a:r>
              <a:r>
                <a:rPr lang="en-US" altLang="zh-CN" dirty="0"/>
                <a:t>OpenAI, 2022</a:t>
              </a:r>
              <a:r>
                <a:rPr lang="zh-CN" altLang="en-US" dirty="0"/>
                <a:t>）等模型凭借扩散机制实现高保真图像生成，广泛应用于设计、艺术等领域，但存在显著滥用风险（</a:t>
              </a:r>
              <a:r>
                <a:rPr lang="en-US" altLang="zh-CN" dirty="0"/>
                <a:t>Li et al., CCS ’24</a:t>
              </a:r>
              <a:r>
                <a:rPr lang="zh-CN" altLang="en-US" dirty="0"/>
                <a:t>）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法与思路</a:t>
              </a:r>
            </a:p>
          </p:txBody>
        </p:sp>
      </p:grpSp>
      <p:sp>
        <p:nvSpPr>
          <p:cNvPr id="1048627" name="矩形 27"/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/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9" name="文本框 4"/>
          <p:cNvSpPr txBox="1"/>
          <p:nvPr/>
        </p:nvSpPr>
        <p:spPr>
          <a:xfrm>
            <a:off x="6395085" y="2126615"/>
            <a:ext cx="489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b="1" dirty="0"/>
          </a:p>
          <a:p>
            <a:pPr indent="457200" algn="l" fontAlgn="auto"/>
            <a:endParaRPr lang="en-US" altLang="zh-CN" dirty="0"/>
          </a:p>
        </p:txBody>
      </p:sp>
      <p:sp>
        <p:nvSpPr>
          <p:cNvPr id="1048630" name="矩形 5"/>
          <p:cNvSpPr/>
          <p:nvPr/>
        </p:nvSpPr>
        <p:spPr>
          <a:xfrm>
            <a:off x="5847643" y="1383681"/>
            <a:ext cx="585470" cy="624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97154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4323" y="1502117"/>
            <a:ext cx="372110" cy="372110"/>
          </a:xfrm>
          <a:prstGeom prst="rect">
            <a:avLst/>
          </a:prstGeom>
          <a:noFill/>
        </p:spPr>
      </p:pic>
      <p:sp>
        <p:nvSpPr>
          <p:cNvPr id="2" name="矩形 27">
            <a:extLst>
              <a:ext uri="{FF2B5EF4-FFF2-40B4-BE49-F238E27FC236}">
                <a16:creationId xmlns:a16="http://schemas.microsoft.com/office/drawing/2014/main" id="{7810AB7E-873C-38D2-FB6E-D7A3548F5E27}"/>
              </a:ext>
            </a:extLst>
          </p:cNvPr>
          <p:cNvSpPr/>
          <p:nvPr/>
        </p:nvSpPr>
        <p:spPr>
          <a:xfrm>
            <a:off x="6603420" y="1330502"/>
            <a:ext cx="5079593" cy="507029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C00DA5-3E90-DF21-3F0B-0EF460380595}"/>
              </a:ext>
            </a:extLst>
          </p:cNvPr>
          <p:cNvSpPr txBox="1"/>
          <p:nvPr/>
        </p:nvSpPr>
        <p:spPr>
          <a:xfrm>
            <a:off x="6550464" y="2846591"/>
            <a:ext cx="51325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关键安全隐患</a:t>
            </a:r>
            <a:r>
              <a:rPr lang="zh-CN" altLang="en-US" dirty="0"/>
              <a:t>：模型易被诱导生成色情内容（</a:t>
            </a:r>
            <a:r>
              <a:rPr lang="en-US" altLang="zh-CN" dirty="0"/>
              <a:t>NSFW</a:t>
            </a:r>
            <a:r>
              <a:rPr lang="zh-CN" altLang="en-US" dirty="0"/>
              <a:t>），例如互联网观察基金会报告显示，暗网中已出现数千张 </a:t>
            </a:r>
            <a:r>
              <a:rPr lang="en-US" altLang="zh-CN" dirty="0"/>
              <a:t>AI </a:t>
            </a:r>
            <a:r>
              <a:rPr lang="zh-CN" altLang="en-US" dirty="0"/>
              <a:t>生成的儿童性虐待图像（</a:t>
            </a:r>
            <a:r>
              <a:rPr lang="en-US" altLang="zh-CN" dirty="0"/>
              <a:t>Milmo, The Guardian, 2023</a:t>
            </a:r>
            <a:r>
              <a:rPr lang="zh-CN" altLang="en-US" dirty="0"/>
              <a:t>），这类内容加剧性剥削并可能转化为现实暴力（</a:t>
            </a:r>
            <a:r>
              <a:rPr lang="en-US" altLang="zh-CN" dirty="0"/>
              <a:t>Hunter, Washington Post, 2023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/>
              <a:t>领域风险共识</a:t>
            </a:r>
            <a:r>
              <a:rPr lang="zh-CN" altLang="en-US" dirty="0"/>
              <a:t>：</a:t>
            </a:r>
            <a:r>
              <a:rPr lang="en-US" altLang="zh-CN" dirty="0"/>
              <a:t>Bird </a:t>
            </a:r>
            <a:r>
              <a:rPr lang="zh-CN" altLang="en-US" dirty="0"/>
              <a:t>等人（</a:t>
            </a:r>
            <a:r>
              <a:rPr lang="en-US" altLang="zh-CN" dirty="0"/>
              <a:t>AIES ’23</a:t>
            </a:r>
            <a:r>
              <a:rPr lang="zh-CN" altLang="en-US" dirty="0"/>
              <a:t>）在</a:t>
            </a:r>
            <a:r>
              <a:rPr lang="en-US" altLang="zh-CN" dirty="0"/>
              <a:t>《Typology of Risks of Generative Text-to-image Models》</a:t>
            </a:r>
            <a:r>
              <a:rPr lang="zh-CN" altLang="en-US" dirty="0"/>
              <a:t>中指出，“生成式 </a:t>
            </a:r>
            <a:r>
              <a:rPr lang="en-US" altLang="zh-CN" dirty="0"/>
              <a:t>T2I </a:t>
            </a:r>
            <a:r>
              <a:rPr lang="zh-CN" altLang="en-US" dirty="0"/>
              <a:t>模型的色情内容滥用是最紧迫的社会风险之一，现有防御机制普遍缺乏鲁棒性”。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5AE2C-75D9-77D9-15D8-D69C2502AFD6}"/>
              </a:ext>
            </a:extLst>
          </p:cNvPr>
          <p:cNvSpPr txBox="1"/>
          <p:nvPr/>
        </p:nvSpPr>
        <p:spPr>
          <a:xfrm>
            <a:off x="2724830" y="34641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良性生成示例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E401E2-F31B-5617-330B-BBA1A857D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06" y="3981516"/>
            <a:ext cx="1834781" cy="19239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243A67-1345-AD04-2FFE-C5A648F1F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914" y="1903079"/>
            <a:ext cx="2228850" cy="13049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2B971DD-5E57-00E5-EF91-DAF777017735}"/>
              </a:ext>
            </a:extLst>
          </p:cNvPr>
          <p:cNvSpPr txBox="1"/>
          <p:nvPr/>
        </p:nvSpPr>
        <p:spPr>
          <a:xfrm>
            <a:off x="2802866" y="5905508"/>
            <a:ext cx="1569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滥用生成示意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6BC62-8103-1E58-764C-0D3290A0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7D12A50D-A29A-B378-8379-4DF3894BC5A1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7DC9E07B-E30A-818F-7A84-174467A675D8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588BC8AE-4BA8-E97F-B862-DD2119DD2978}"/>
              </a:ext>
            </a:extLst>
          </p:cNvPr>
          <p:cNvGrpSpPr/>
          <p:nvPr/>
        </p:nvGrpSpPr>
        <p:grpSpPr>
          <a:xfrm>
            <a:off x="375735" y="1018283"/>
            <a:ext cx="3302017" cy="689530"/>
            <a:chOff x="-5014114" y="-12519046"/>
            <a:chExt cx="6932479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76FBDD62-7083-98FF-7DC0-905D2D7262BB}"/>
                </a:ext>
              </a:extLst>
            </p:cNvPr>
            <p:cNvSpPr/>
            <p:nvPr/>
          </p:nvSpPr>
          <p:spPr>
            <a:xfrm>
              <a:off x="-4956962" y="-12519046"/>
              <a:ext cx="6875327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Regular"/>
                </a:rPr>
                <a:t>现有防御方法的局限性：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7130F36F-9AE8-7D3E-FB20-78EC5667A0C2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C4C1058F-7520-238E-E8CC-01A0F2A7B85F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8BFEA993-9C78-4721-CB31-57CBCB18B729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cxnSp>
        <p:nvCxnSpPr>
          <p:cNvPr id="3" name="直接连接符 30">
            <a:extLst>
              <a:ext uri="{FF2B5EF4-FFF2-40B4-BE49-F238E27FC236}">
                <a16:creationId xmlns:a16="http://schemas.microsoft.com/office/drawing/2014/main" id="{01A7C751-13D5-773F-B9B4-4B8DADB6D9A2}"/>
              </a:ext>
            </a:extLst>
          </p:cNvPr>
          <p:cNvCxnSpPr/>
          <p:nvPr/>
        </p:nvCxnSpPr>
        <p:spPr>
          <a:xfrm>
            <a:off x="256673" y="3817404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1">
            <a:extLst>
              <a:ext uri="{FF2B5EF4-FFF2-40B4-BE49-F238E27FC236}">
                <a16:creationId xmlns:a16="http://schemas.microsoft.com/office/drawing/2014/main" id="{34089028-8852-0089-F8FE-BF63DD7B8DD1}"/>
              </a:ext>
            </a:extLst>
          </p:cNvPr>
          <p:cNvSpPr/>
          <p:nvPr/>
        </p:nvSpPr>
        <p:spPr>
          <a:xfrm rot="5400000" flipV="1">
            <a:off x="4686465" y="5106210"/>
            <a:ext cx="2688417" cy="1108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6" name="椭圆 31">
            <a:extLst>
              <a:ext uri="{FF2B5EF4-FFF2-40B4-BE49-F238E27FC236}">
                <a16:creationId xmlns:a16="http://schemas.microsoft.com/office/drawing/2014/main" id="{EBFBA86F-77A6-EBDA-A3C2-4D55EDCE2D18}"/>
              </a:ext>
            </a:extLst>
          </p:cNvPr>
          <p:cNvSpPr/>
          <p:nvPr/>
        </p:nvSpPr>
        <p:spPr>
          <a:xfrm>
            <a:off x="2603131" y="3602139"/>
            <a:ext cx="466090" cy="4305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32">
            <a:extLst>
              <a:ext uri="{FF2B5EF4-FFF2-40B4-BE49-F238E27FC236}">
                <a16:creationId xmlns:a16="http://schemas.microsoft.com/office/drawing/2014/main" id="{EEE0007C-310A-2914-6ABB-D2DA8A16B3F0}"/>
              </a:ext>
            </a:extLst>
          </p:cNvPr>
          <p:cNvSpPr/>
          <p:nvPr/>
        </p:nvSpPr>
        <p:spPr>
          <a:xfrm>
            <a:off x="8708115" y="3587534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81BE33-0B24-EAF3-E530-A99CB3962393}"/>
              </a:ext>
            </a:extLst>
          </p:cNvPr>
          <p:cNvSpPr txBox="1"/>
          <p:nvPr/>
        </p:nvSpPr>
        <p:spPr>
          <a:xfrm>
            <a:off x="4877685" y="3459744"/>
            <a:ext cx="2305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现有方法分类与缺陷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3B4834-75E0-431F-BEEA-1C0B8DFB27FC}"/>
              </a:ext>
            </a:extLst>
          </p:cNvPr>
          <p:cNvSpPr txBox="1"/>
          <p:nvPr/>
        </p:nvSpPr>
        <p:spPr>
          <a:xfrm>
            <a:off x="464380" y="4226620"/>
            <a:ext cx="56155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代表方法：文本 </a:t>
            </a:r>
            <a:r>
              <a:rPr lang="en-US" altLang="zh-CN" dirty="0"/>
              <a:t>/ </a:t>
            </a:r>
            <a:r>
              <a:rPr lang="zh-CN" altLang="en-US" dirty="0"/>
              <a:t>图像过滤器</a:t>
            </a:r>
            <a:endParaRPr lang="en-US" altLang="zh-CN" dirty="0"/>
          </a:p>
          <a:p>
            <a:r>
              <a:rPr lang="zh-CN" altLang="en-US" dirty="0"/>
              <a:t>核心逻辑：过滤输入 </a:t>
            </a:r>
            <a:r>
              <a:rPr lang="en-US" altLang="zh-CN" dirty="0"/>
              <a:t>/ </a:t>
            </a:r>
            <a:r>
              <a:rPr lang="zh-CN" altLang="en-US" dirty="0"/>
              <a:t>输出、清洗数据重训</a:t>
            </a:r>
            <a:endParaRPr lang="en-US" altLang="zh-CN" dirty="0"/>
          </a:p>
          <a:p>
            <a:r>
              <a:rPr lang="zh-CN" altLang="en-US" dirty="0"/>
              <a:t>关键缺陷：代码级易移除（</a:t>
            </a:r>
            <a:r>
              <a:rPr lang="en-US" altLang="zh-CN" dirty="0"/>
              <a:t>Rando et al., </a:t>
            </a:r>
            <a:r>
              <a:rPr lang="en-US" altLang="zh-CN" dirty="0" err="1"/>
              <a:t>arXiv</a:t>
            </a:r>
            <a:r>
              <a:rPr lang="en-US" altLang="zh-CN" dirty="0"/>
              <a:t> ’22 </a:t>
            </a:r>
            <a:r>
              <a:rPr lang="zh-CN" altLang="en-US" dirty="0"/>
              <a:t>红队测试验证，</a:t>
            </a:r>
            <a:r>
              <a:rPr lang="en-US" altLang="zh-CN" dirty="0"/>
              <a:t>5 </a:t>
            </a:r>
            <a:r>
              <a:rPr lang="zh-CN" altLang="en-US" dirty="0"/>
              <a:t>秒即可关闭过滤器）；对抗性提示检测漏率达 </a:t>
            </a:r>
            <a:r>
              <a:rPr lang="en-US" altLang="zh-CN" dirty="0"/>
              <a:t>23.8%</a:t>
            </a:r>
            <a:r>
              <a:rPr lang="zh-CN" altLang="en-US" dirty="0"/>
              <a:t>（</a:t>
            </a:r>
            <a:r>
              <a:rPr lang="en-US" altLang="zh-CN" dirty="0"/>
              <a:t>Li et al., CCS ’24 </a:t>
            </a:r>
            <a:r>
              <a:rPr lang="zh-CN" altLang="en-US" dirty="0"/>
              <a:t>用户研究）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1F9B8B7-8281-2FF1-BD37-C1BCDFBCCCE7}"/>
              </a:ext>
            </a:extLst>
          </p:cNvPr>
          <p:cNvSpPr txBox="1"/>
          <p:nvPr/>
        </p:nvSpPr>
        <p:spPr>
          <a:xfrm>
            <a:off x="2282431" y="3275078"/>
            <a:ext cx="1320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外部防御</a:t>
            </a:r>
            <a:endParaRPr lang="en-US" altLang="zh-CN" b="0" i="0" dirty="0">
              <a:effectLst/>
              <a:latin typeface="Inter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AFD903-69F8-8711-0AE8-6F6B8C76D0D8}"/>
              </a:ext>
            </a:extLst>
          </p:cNvPr>
          <p:cNvSpPr txBox="1"/>
          <p:nvPr/>
        </p:nvSpPr>
        <p:spPr>
          <a:xfrm>
            <a:off x="7911498" y="3218198"/>
            <a:ext cx="2501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内部文本依赖防御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AB77F6-A180-8BF4-C62F-9A6DC1BD5855}"/>
              </a:ext>
            </a:extLst>
          </p:cNvPr>
          <p:cNvSpPr txBox="1"/>
          <p:nvPr/>
        </p:nvSpPr>
        <p:spPr>
          <a:xfrm>
            <a:off x="6031057" y="4182466"/>
            <a:ext cx="56155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代表方法：</a:t>
            </a:r>
            <a:r>
              <a:rPr lang="en-US" altLang="zh-CN" dirty="0"/>
              <a:t>ESD</a:t>
            </a:r>
            <a:r>
              <a:rPr lang="zh-CN" altLang="en-US" dirty="0"/>
              <a:t>（</a:t>
            </a:r>
            <a:r>
              <a:rPr lang="en-US" altLang="zh-CN" dirty="0"/>
              <a:t>Gandikota et al., ICCV ’23</a:t>
            </a:r>
            <a:r>
              <a:rPr lang="zh-CN" altLang="en-US" dirty="0"/>
              <a:t>）、</a:t>
            </a:r>
            <a:r>
              <a:rPr lang="en-US" altLang="zh-CN" dirty="0"/>
              <a:t>SLD</a:t>
            </a:r>
            <a:r>
              <a:rPr lang="zh-CN" altLang="en-US" dirty="0"/>
              <a:t>（</a:t>
            </a:r>
            <a:r>
              <a:rPr lang="en-US" altLang="zh-CN" dirty="0"/>
              <a:t>Schramowski et al., CVPR ’23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核心逻辑：抑制色情文本嵌入、避开不安全 </a:t>
            </a:r>
            <a:r>
              <a:rPr lang="en-US" altLang="zh-CN" dirty="0"/>
              <a:t>latent</a:t>
            </a:r>
          </a:p>
          <a:p>
            <a:r>
              <a:rPr lang="zh-CN" altLang="en-US" dirty="0"/>
              <a:t>关键缺陷：无法覆盖隐式提示（如色情明星名字、多义词 “</a:t>
            </a:r>
            <a:r>
              <a:rPr lang="en-US" altLang="zh-CN" dirty="0" err="1"/>
              <a:t>octopussy</a:t>
            </a:r>
            <a:r>
              <a:rPr lang="en-US" altLang="zh-CN" dirty="0"/>
              <a:t>”</a:t>
            </a:r>
            <a:r>
              <a:rPr lang="zh-CN" altLang="en-US" dirty="0"/>
              <a:t>）；依赖预定义 </a:t>
            </a:r>
            <a:r>
              <a:rPr lang="en-US" altLang="zh-CN" dirty="0"/>
              <a:t>NSFW </a:t>
            </a:r>
            <a:r>
              <a:rPr lang="zh-CN" altLang="en-US" dirty="0"/>
              <a:t>概念，难以穷举（</a:t>
            </a:r>
            <a:r>
              <a:rPr lang="en-US" altLang="zh-CN" dirty="0"/>
              <a:t>Li et al., CCS ’24 §1-48</a:t>
            </a:r>
            <a:r>
              <a:rPr lang="zh-CN" altLang="en-US" dirty="0"/>
              <a:t>）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7A9452F-BD2A-8ACC-293B-8FC043E8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9" y="1168976"/>
            <a:ext cx="3838614" cy="199369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F5B1CB0-6D46-8AB5-9197-DB671E6ADBE7}"/>
              </a:ext>
            </a:extLst>
          </p:cNvPr>
          <p:cNvSpPr txBox="1"/>
          <p:nvPr/>
        </p:nvSpPr>
        <p:spPr>
          <a:xfrm>
            <a:off x="8223314" y="1394314"/>
            <a:ext cx="29834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对比：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dirty="0">
                <a:latin typeface="Inter"/>
              </a:rPr>
              <a:t>上</a:t>
            </a:r>
            <a:r>
              <a:rPr lang="zh-CN" altLang="en-US" b="0" i="0" dirty="0">
                <a:effectLst/>
                <a:latin typeface="Inter"/>
              </a:rPr>
              <a:t> “现有方法被对抗性提示绕过”（如 “</a:t>
            </a:r>
            <a:r>
              <a:rPr lang="en-US" altLang="zh-CN" b="0" i="0" dirty="0">
                <a:effectLst/>
                <a:latin typeface="Inter"/>
              </a:rPr>
              <a:t>[</a:t>
            </a:r>
            <a:r>
              <a:rPr lang="zh-CN" altLang="en-US" b="0" i="0" dirty="0">
                <a:effectLst/>
                <a:latin typeface="Inter"/>
              </a:rPr>
              <a:t>成人电影演员</a:t>
            </a:r>
            <a:r>
              <a:rPr lang="en-US" altLang="zh-CN" b="0" i="0" dirty="0">
                <a:effectLst/>
                <a:latin typeface="Inter"/>
              </a:rPr>
              <a:t>] in an orgy...” </a:t>
            </a:r>
            <a:r>
              <a:rPr lang="zh-CN" altLang="en-US" b="0" i="0" dirty="0">
                <a:effectLst/>
                <a:latin typeface="Inter"/>
              </a:rPr>
              <a:t>生成色情图像）。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dirty="0">
                <a:latin typeface="Inter"/>
              </a:rPr>
              <a:t>下</a:t>
            </a:r>
            <a:r>
              <a:rPr lang="zh-CN" altLang="en-US" b="0" i="0" dirty="0">
                <a:effectLst/>
                <a:latin typeface="Inter"/>
              </a:rPr>
              <a:t>“</a:t>
            </a:r>
            <a:r>
              <a:rPr lang="en-US" altLang="zh-CN" b="0" i="0" dirty="0" err="1">
                <a:effectLst/>
                <a:latin typeface="Inter"/>
              </a:rPr>
              <a:t>SafeGen</a:t>
            </a:r>
            <a:r>
              <a:rPr lang="en-US" altLang="zh-CN" b="0" i="0" dirty="0">
                <a:effectLst/>
                <a:latin typeface="Inter"/>
              </a:rPr>
              <a:t> </a:t>
            </a:r>
            <a:r>
              <a:rPr lang="zh-CN" altLang="en-US" b="0" i="0" dirty="0">
                <a:effectLst/>
                <a:latin typeface="Inter"/>
              </a:rPr>
              <a:t>完全阻断”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006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2BA9A-5AD9-41E5-45ED-039725FF3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矩形 21">
            <a:extLst>
              <a:ext uri="{FF2B5EF4-FFF2-40B4-BE49-F238E27FC236}">
                <a16:creationId xmlns:a16="http://schemas.microsoft.com/office/drawing/2014/main" id="{58F7A986-AD47-DD92-D513-DDEE6E8C464F}"/>
              </a:ext>
            </a:extLst>
          </p:cNvPr>
          <p:cNvSpPr/>
          <p:nvPr/>
        </p:nvSpPr>
        <p:spPr>
          <a:xfrm rot="5400000" flipV="1">
            <a:off x="3411181" y="4265257"/>
            <a:ext cx="5086745" cy="981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cxnSp>
        <p:nvCxnSpPr>
          <p:cNvPr id="3145728" name="直接连接符 30">
            <a:extLst>
              <a:ext uri="{FF2B5EF4-FFF2-40B4-BE49-F238E27FC236}">
                <a16:creationId xmlns:a16="http://schemas.microsoft.com/office/drawing/2014/main" id="{B81DEA91-B5F0-DEBC-4CA3-FDAFF895C217}"/>
              </a:ext>
            </a:extLst>
          </p:cNvPr>
          <p:cNvCxnSpPr/>
          <p:nvPr/>
        </p:nvCxnSpPr>
        <p:spPr>
          <a:xfrm>
            <a:off x="-53376" y="1770936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5" name="椭圆 31">
            <a:extLst>
              <a:ext uri="{FF2B5EF4-FFF2-40B4-BE49-F238E27FC236}">
                <a16:creationId xmlns:a16="http://schemas.microsoft.com/office/drawing/2014/main" id="{FF656056-95FE-3445-B6FF-EE37E209373A}"/>
              </a:ext>
            </a:extLst>
          </p:cNvPr>
          <p:cNvSpPr/>
          <p:nvPr/>
        </p:nvSpPr>
        <p:spPr>
          <a:xfrm>
            <a:off x="2349500" y="1555750"/>
            <a:ext cx="466090" cy="4305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46" name="椭圆 32">
            <a:extLst>
              <a:ext uri="{FF2B5EF4-FFF2-40B4-BE49-F238E27FC236}">
                <a16:creationId xmlns:a16="http://schemas.microsoft.com/office/drawing/2014/main" id="{FF2730F2-D526-FF88-3003-86776FA92F24}"/>
              </a:ext>
            </a:extLst>
          </p:cNvPr>
          <p:cNvSpPr/>
          <p:nvPr/>
        </p:nvSpPr>
        <p:spPr>
          <a:xfrm>
            <a:off x="9008110" y="1541145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2" name="组合 38">
            <a:extLst>
              <a:ext uri="{FF2B5EF4-FFF2-40B4-BE49-F238E27FC236}">
                <a16:creationId xmlns:a16="http://schemas.microsoft.com/office/drawing/2014/main" id="{5FB5A9A6-8C77-A1BB-5B9D-7DCDC2F8D478}"/>
              </a:ext>
            </a:extLst>
          </p:cNvPr>
          <p:cNvGrpSpPr/>
          <p:nvPr/>
        </p:nvGrpSpPr>
        <p:grpSpPr>
          <a:xfrm>
            <a:off x="1394575" y="6092761"/>
            <a:ext cx="2376356" cy="973743"/>
            <a:chOff x="-981780" y="3313290"/>
            <a:chExt cx="2376356" cy="973743"/>
          </a:xfrm>
        </p:grpSpPr>
        <p:sp>
          <p:nvSpPr>
            <p:cNvPr id="1048647" name="文本框 39">
              <a:extLst>
                <a:ext uri="{FF2B5EF4-FFF2-40B4-BE49-F238E27FC236}">
                  <a16:creationId xmlns:a16="http://schemas.microsoft.com/office/drawing/2014/main" id="{68742E35-51C9-629B-F75E-F16AB0EE53D2}"/>
                </a:ext>
              </a:extLst>
            </p:cNvPr>
            <p:cNvSpPr txBox="1"/>
            <p:nvPr/>
          </p:nvSpPr>
          <p:spPr>
            <a:xfrm>
              <a:off x="-755265" y="3313290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48" name="文本框 40">
              <a:extLst>
                <a:ext uri="{FF2B5EF4-FFF2-40B4-BE49-F238E27FC236}">
                  <a16:creationId xmlns:a16="http://schemas.microsoft.com/office/drawing/2014/main" id="{C6E7817E-5F30-9502-176C-C74400E30FAB}"/>
                </a:ext>
              </a:extLst>
            </p:cNvPr>
            <p:cNvSpPr txBox="1"/>
            <p:nvPr/>
          </p:nvSpPr>
          <p:spPr>
            <a:xfrm>
              <a:off x="-981780" y="3905069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3" name="组合 41">
            <a:extLst>
              <a:ext uri="{FF2B5EF4-FFF2-40B4-BE49-F238E27FC236}">
                <a16:creationId xmlns:a16="http://schemas.microsoft.com/office/drawing/2014/main" id="{100AF135-2EFF-8196-4FFE-113D82B82246}"/>
              </a:ext>
            </a:extLst>
          </p:cNvPr>
          <p:cNvGrpSpPr/>
          <p:nvPr/>
        </p:nvGrpSpPr>
        <p:grpSpPr>
          <a:xfrm>
            <a:off x="6079956" y="1425929"/>
            <a:ext cx="2376356" cy="942467"/>
            <a:chOff x="1343976" y="1535854"/>
            <a:chExt cx="2376356" cy="942467"/>
          </a:xfrm>
        </p:grpSpPr>
        <p:sp>
          <p:nvSpPr>
            <p:cNvPr id="1048649" name="文本框 42">
              <a:extLst>
                <a:ext uri="{FF2B5EF4-FFF2-40B4-BE49-F238E27FC236}">
                  <a16:creationId xmlns:a16="http://schemas.microsoft.com/office/drawing/2014/main" id="{F8F6DE68-A402-015D-569F-64644647ACE2}"/>
                </a:ext>
              </a:extLst>
            </p:cNvPr>
            <p:cNvSpPr txBox="1"/>
            <p:nvPr/>
          </p:nvSpPr>
          <p:spPr>
            <a:xfrm>
              <a:off x="1643379" y="1535854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50" name="文本框 43">
              <a:extLst>
                <a:ext uri="{FF2B5EF4-FFF2-40B4-BE49-F238E27FC236}">
                  <a16:creationId xmlns:a16="http://schemas.microsoft.com/office/drawing/2014/main" id="{B6D4FAFC-157B-5610-491B-8B9F424BCA2D}"/>
                </a:ext>
              </a:extLst>
            </p:cNvPr>
            <p:cNvSpPr txBox="1"/>
            <p:nvPr/>
          </p:nvSpPr>
          <p:spPr>
            <a:xfrm>
              <a:off x="1343976" y="2096357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51" name="矩形 1">
            <a:extLst>
              <a:ext uri="{FF2B5EF4-FFF2-40B4-BE49-F238E27FC236}">
                <a16:creationId xmlns:a16="http://schemas.microsoft.com/office/drawing/2014/main" id="{459353DE-FC50-6FC5-A403-D224DEB6DB64}"/>
              </a:ext>
            </a:extLst>
          </p:cNvPr>
          <p:cNvSpPr/>
          <p:nvPr/>
        </p:nvSpPr>
        <p:spPr>
          <a:xfrm>
            <a:off x="86138" y="954302"/>
            <a:ext cx="6634257" cy="4476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研究动机：文本无关防御的必要性：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52" name="矩形 2">
            <a:extLst>
              <a:ext uri="{FF2B5EF4-FFF2-40B4-BE49-F238E27FC236}">
                <a16:creationId xmlns:a16="http://schemas.microsoft.com/office/drawing/2014/main" id="{C7AD0C95-1DD5-CC05-3699-51DAAF68446B}"/>
              </a:ext>
            </a:extLst>
          </p:cNvPr>
          <p:cNvSpPr/>
          <p:nvPr/>
        </p:nvSpPr>
        <p:spPr>
          <a:xfrm>
            <a:off x="-15019" y="948316"/>
            <a:ext cx="6735413" cy="47732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5EC136-9814-9011-2BE3-A365A9A0A16E}"/>
              </a:ext>
            </a:extLst>
          </p:cNvPr>
          <p:cNvSpPr txBox="1"/>
          <p:nvPr/>
        </p:nvSpPr>
        <p:spPr>
          <a:xfrm>
            <a:off x="46520" y="2085118"/>
            <a:ext cx="6143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对抗性提示的技术挑战</a:t>
            </a:r>
            <a:r>
              <a:rPr lang="zh-CN" altLang="en-US" b="0" i="0" dirty="0">
                <a:effectLst/>
                <a:latin typeface="Inter"/>
              </a:rPr>
              <a:t>：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32DC5D-12AE-2311-B087-BF6E90C7B6DC}"/>
              </a:ext>
            </a:extLst>
          </p:cNvPr>
          <p:cNvSpPr txBox="1"/>
          <p:nvPr/>
        </p:nvSpPr>
        <p:spPr>
          <a:xfrm>
            <a:off x="-15019" y="2512774"/>
            <a:ext cx="58441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示例：</a:t>
            </a:r>
            <a:r>
              <a:rPr lang="en-US" altLang="zh-CN" dirty="0"/>
              <a:t>I2P </a:t>
            </a:r>
            <a:r>
              <a:rPr lang="zh-CN" altLang="en-US" dirty="0"/>
              <a:t>数据集（</a:t>
            </a:r>
            <a:r>
              <a:rPr lang="en-US" altLang="zh-CN" dirty="0"/>
              <a:t>AIML-TUDA, 2023</a:t>
            </a:r>
            <a:r>
              <a:rPr lang="zh-CN" altLang="en-US" dirty="0"/>
              <a:t>）中的隐式提示 “</a:t>
            </a:r>
            <a:r>
              <a:rPr lang="en-US" altLang="zh-CN" dirty="0"/>
              <a:t>[</a:t>
            </a:r>
            <a:r>
              <a:rPr lang="zh-CN" altLang="en-US" dirty="0"/>
              <a:t>成人电影演员</a:t>
            </a:r>
            <a:r>
              <a:rPr lang="en-US" altLang="zh-CN" dirty="0"/>
              <a:t>] in an orgy with [</a:t>
            </a:r>
            <a:r>
              <a:rPr lang="zh-CN" altLang="en-US" dirty="0"/>
              <a:t>成人电影演员</a:t>
            </a:r>
            <a:r>
              <a:rPr lang="en-US" altLang="zh-CN" dirty="0"/>
              <a:t>] and </a:t>
            </a:r>
            <a:r>
              <a:rPr lang="en-US" altLang="zh-CN" dirty="0" err="1"/>
              <a:t>octopussy</a:t>
            </a:r>
            <a:r>
              <a:rPr lang="en-US" altLang="zh-CN" dirty="0"/>
              <a:t>”</a:t>
            </a:r>
            <a:r>
              <a:rPr lang="zh-CN" altLang="en-US" dirty="0"/>
              <a:t>，文本依赖方法（如 </a:t>
            </a:r>
            <a:r>
              <a:rPr lang="en-US" altLang="zh-CN" dirty="0"/>
              <a:t>ESD</a:t>
            </a:r>
            <a:r>
              <a:rPr lang="zh-CN" altLang="en-US" dirty="0"/>
              <a:t>）因无法识别 “成人电影演员名字” 的色情语义而失效（</a:t>
            </a:r>
            <a:r>
              <a:rPr lang="en-US" altLang="zh-CN" dirty="0"/>
              <a:t>Li et al., CCS ’24 §1-48</a:t>
            </a:r>
            <a:r>
              <a:rPr lang="zh-CN" altLang="en-US" dirty="0"/>
              <a:t>）。</a:t>
            </a:r>
          </a:p>
          <a:p>
            <a:r>
              <a:rPr lang="zh-CN" altLang="en-US" dirty="0"/>
              <a:t>攻击机理：</a:t>
            </a:r>
            <a:r>
              <a:rPr lang="en-US" altLang="zh-CN" dirty="0"/>
              <a:t>Yang </a:t>
            </a:r>
            <a:r>
              <a:rPr lang="zh-CN" altLang="en-US" dirty="0"/>
              <a:t>等人（</a:t>
            </a:r>
            <a:r>
              <a:rPr lang="en-US" altLang="zh-CN" dirty="0"/>
              <a:t>S&amp;P ’24</a:t>
            </a:r>
            <a:r>
              <a:rPr lang="zh-CN" altLang="en-US" dirty="0"/>
              <a:t>）在</a:t>
            </a:r>
            <a:r>
              <a:rPr lang="en-US" altLang="zh-CN" dirty="0"/>
              <a:t>《</a:t>
            </a:r>
            <a:r>
              <a:rPr lang="en-US" altLang="zh-CN" dirty="0" err="1"/>
              <a:t>SneakyPrompt</a:t>
            </a:r>
            <a:r>
              <a:rPr lang="en-US" altLang="zh-CN" dirty="0"/>
              <a:t>: Jailbreaking Text-to-image Generative Models》</a:t>
            </a:r>
            <a:r>
              <a:rPr lang="zh-CN" altLang="en-US" dirty="0"/>
              <a:t>中提出，对抗性提示通过 “语义伪装”（如替换显式词为关联人名、多义词），在文本嵌入层面避开过滤，而现有方法无法捕捉这类视觉 </a:t>
            </a:r>
            <a:r>
              <a:rPr lang="en-US" altLang="zh-CN" dirty="0"/>
              <a:t>- </a:t>
            </a:r>
            <a:r>
              <a:rPr lang="zh-CN" altLang="en-US" dirty="0"/>
              <a:t>语义错位。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E6CB41-B0B4-0CD6-8E56-7206238A0990}"/>
              </a:ext>
            </a:extLst>
          </p:cNvPr>
          <p:cNvSpPr txBox="1"/>
          <p:nvPr/>
        </p:nvSpPr>
        <p:spPr>
          <a:xfrm>
            <a:off x="6079956" y="2097902"/>
            <a:ext cx="195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研究目标</a:t>
            </a:r>
            <a:r>
              <a:rPr lang="zh-CN" altLang="en-US" b="0" i="0" dirty="0">
                <a:effectLst/>
                <a:latin typeface="Inter"/>
              </a:rPr>
              <a:t>：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F7E9A2-7D4B-A3B4-862E-BB638AD11A46}"/>
              </a:ext>
            </a:extLst>
          </p:cNvPr>
          <p:cNvSpPr txBox="1"/>
          <p:nvPr/>
        </p:nvSpPr>
        <p:spPr>
          <a:xfrm>
            <a:off x="6021844" y="2565920"/>
            <a:ext cx="61433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突破 “文本依赖” 局限，设计文本无关（</a:t>
            </a:r>
            <a:r>
              <a:rPr lang="en-US" altLang="zh-CN" dirty="0"/>
              <a:t>Text-Agnostic</a:t>
            </a:r>
            <a:r>
              <a:rPr lang="zh-CN" altLang="en-US" dirty="0"/>
              <a:t>）框架</a:t>
            </a:r>
            <a:r>
              <a:rPr lang="en-US" altLang="zh-CN" dirty="0"/>
              <a:t>—— </a:t>
            </a:r>
            <a:r>
              <a:rPr lang="zh-CN" altLang="en-US" dirty="0"/>
              <a:t>从模型内部消除色情视觉表征，使无论输入何种对抗性提示，均无法生成色情内容（</a:t>
            </a:r>
            <a:r>
              <a:rPr lang="en-US" altLang="zh-CN" dirty="0"/>
              <a:t>Li et al., CCS ’24 §1-47</a:t>
            </a:r>
            <a:r>
              <a:rPr lang="zh-CN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4132557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39" name="矩形 3"/>
          <p:cNvSpPr/>
          <p:nvPr/>
        </p:nvSpPr>
        <p:spPr>
          <a:xfrm>
            <a:off x="0" y="2807368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rPr>
              <a:t>基础原理：扩散模型与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rPr>
              <a:t>Stable Diffusion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rPr>
              <a:t>核心机制</a:t>
            </a:r>
          </a:p>
        </p:txBody>
      </p:sp>
      <p:sp>
        <p:nvSpPr>
          <p:cNvPr id="1048641" name="文本框 6"/>
          <p:cNvSpPr txBox="1"/>
          <p:nvPr/>
        </p:nvSpPr>
        <p:spPr>
          <a:xfrm>
            <a:off x="4371113" y="1635380"/>
            <a:ext cx="36820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</a:t>
            </a:r>
            <a:r>
              <a:rPr lang="en-US" altLang="zh-CN" sz="4800" dirty="0">
                <a:solidFill>
                  <a:srgbClr val="5B9BD5">
                    <a:lumMod val="7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48642" name="矩形 8"/>
          <p:cNvSpPr/>
          <p:nvPr/>
        </p:nvSpPr>
        <p:spPr>
          <a:xfrm>
            <a:off x="240631" y="2869097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643" name="矩形 9"/>
          <p:cNvSpPr/>
          <p:nvPr/>
        </p:nvSpPr>
        <p:spPr>
          <a:xfrm>
            <a:off x="329352" y="2981738"/>
            <a:ext cx="11408444" cy="17500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Y3ZjY2ZDIwMzliNTMxYzNmNTM0NDdhZjhiYjg0ODgifQ=="/>
</p:tagLst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2408</Words>
  <Application>Microsoft Office PowerPoint</Application>
  <PresentationFormat>宽屏</PresentationFormat>
  <Paragraphs>175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思源黑体 CN Light</vt:lpstr>
      <vt:lpstr>Calibri</vt:lpstr>
      <vt:lpstr>思源黑体 CN Bold</vt:lpstr>
      <vt:lpstr>LinBiolinumTB</vt:lpstr>
      <vt:lpstr>思源黑体 CN Regular</vt:lpstr>
      <vt:lpstr>思源黑体 CN Medium</vt:lpstr>
      <vt:lpstr>Inter</vt:lpstr>
      <vt:lpstr>Arial</vt:lpstr>
      <vt:lpstr>LinLibertineT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一涵 苏</cp:lastModifiedBy>
  <cp:revision>12</cp:revision>
  <dcterms:created xsi:type="dcterms:W3CDTF">2024-06-01T03:12:47Z</dcterms:created>
  <dcterms:modified xsi:type="dcterms:W3CDTF">2025-10-29T14:45:35Z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51a8f69d03f9450da727c2218f56a824_23</vt:lpwstr>
  </property>
  <property fmtid="{D5CDD505-2E9C-101B-9397-08002B2CF9AE}" pid="3" name="KSOProductBuildVer">
    <vt:lpwstr>2052-12.1.0.16929</vt:lpwstr>
  </property>
</Properties>
</file>